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sldIdLst>
    <p:sldId id="256" r:id="rId2"/>
    <p:sldId id="297" r:id="rId3"/>
    <p:sldId id="258" r:id="rId4"/>
    <p:sldId id="259" r:id="rId5"/>
    <p:sldId id="260" r:id="rId6"/>
    <p:sldId id="267" r:id="rId7"/>
    <p:sldId id="265" r:id="rId8"/>
    <p:sldId id="264" r:id="rId9"/>
    <p:sldId id="296" r:id="rId10"/>
    <p:sldId id="262" r:id="rId11"/>
    <p:sldId id="263" r:id="rId12"/>
    <p:sldId id="268" r:id="rId13"/>
    <p:sldId id="302" r:id="rId14"/>
    <p:sldId id="269" r:id="rId15"/>
    <p:sldId id="298" r:id="rId16"/>
    <p:sldId id="270" r:id="rId17"/>
    <p:sldId id="304" r:id="rId18"/>
    <p:sldId id="301" r:id="rId19"/>
    <p:sldId id="303" r:id="rId20"/>
    <p:sldId id="305" r:id="rId21"/>
    <p:sldId id="275" r:id="rId22"/>
    <p:sldId id="271" r:id="rId23"/>
    <p:sldId id="273" r:id="rId24"/>
    <p:sldId id="276" r:id="rId25"/>
    <p:sldId id="307" r:id="rId26"/>
    <p:sldId id="272" r:id="rId27"/>
    <p:sldId id="277" r:id="rId28"/>
    <p:sldId id="278" r:id="rId29"/>
    <p:sldId id="279" r:id="rId30"/>
    <p:sldId id="280" r:id="rId31"/>
    <p:sldId id="306" r:id="rId32"/>
    <p:sldId id="281" r:id="rId33"/>
    <p:sldId id="282" r:id="rId34"/>
    <p:sldId id="283" r:id="rId35"/>
    <p:sldId id="284" r:id="rId36"/>
    <p:sldId id="285" r:id="rId37"/>
    <p:sldId id="287" r:id="rId38"/>
    <p:sldId id="288" r:id="rId39"/>
    <p:sldId id="289" r:id="rId40"/>
    <p:sldId id="290" r:id="rId41"/>
    <p:sldId id="291" r:id="rId42"/>
    <p:sldId id="293"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003399"/>
    <a:srgbClr val="996600"/>
    <a:srgbClr val="FF9900"/>
    <a:srgbClr val="663300"/>
    <a:srgbClr val="CC0099"/>
    <a:srgbClr val="CC9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595" autoAdjust="0"/>
  </p:normalViewPr>
  <p:slideViewPr>
    <p:cSldViewPr>
      <p:cViewPr varScale="1">
        <p:scale>
          <a:sx n="81" d="100"/>
          <a:sy n="81" d="100"/>
        </p:scale>
        <p:origin x="1674" y="10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79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eaLnBrk="0" hangingPunct="0">
              <a:defRPr/>
            </a:pPr>
            <a:endParaRPr lang="en-US"/>
          </a:p>
        </p:txBody>
      </p:sp>
      <p:sp>
        <p:nvSpPr>
          <p:cNvPr id="17203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17203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fld id="{2E14700A-3484-4B18-B750-C161FF7F709D}"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59F402-16CB-4425-9D47-E0907CF1E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F163F7-7D32-4845-9AF0-1D5773755D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EE7333-656C-4DE2-BCD5-AF9D028754C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EE48FC-8A02-4A51-BBC1-C40ED8DF56D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3A3720-0CD6-45B5-A026-BADE1C3A40B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636B15A-B6CE-4D23-B25D-80C1F86367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27C289B-BC51-481E-82CE-0322FE5BD0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B28B215-49B7-4494-8F67-ADB7FD1AF89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87FB88-BA49-4293-B0D3-71117DAD759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91C207-1C2E-453C-8AA9-4EFF4CA242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1011"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10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710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710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1CD1E1FD-88D5-4C49-B9AA-C02BDB73A3C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6"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762000" y="533400"/>
            <a:ext cx="7772400" cy="501650"/>
          </a:xfrm>
        </p:spPr>
        <p:txBody>
          <a:bodyPr/>
          <a:lstStyle/>
          <a:p>
            <a:pPr eaLnBrk="1" hangingPunct="1"/>
            <a:r>
              <a:rPr lang="en-US" sz="2800" smtClean="0"/>
              <a:t>DON’T LET YOUR “GUARD” DOWN</a:t>
            </a:r>
          </a:p>
        </p:txBody>
      </p:sp>
      <p:sp>
        <p:nvSpPr>
          <p:cNvPr id="23555" name="Rectangle 3"/>
          <p:cNvSpPr>
            <a:spLocks noGrp="1" noChangeArrowheads="1"/>
          </p:cNvSpPr>
          <p:nvPr>
            <p:ph type="subTitle" idx="1"/>
          </p:nvPr>
        </p:nvSpPr>
        <p:spPr>
          <a:xfrm>
            <a:off x="1371600" y="3429000"/>
            <a:ext cx="6400800" cy="2209800"/>
          </a:xfrm>
        </p:spPr>
        <p:txBody>
          <a:bodyPr/>
          <a:lstStyle/>
          <a:p>
            <a:pPr eaLnBrk="1" hangingPunct="1">
              <a:lnSpc>
                <a:spcPct val="80000"/>
              </a:lnSpc>
            </a:pPr>
            <a:r>
              <a:rPr lang="en-US" sz="2400" dirty="0" smtClean="0"/>
              <a:t>Provided by:</a:t>
            </a:r>
          </a:p>
          <a:p>
            <a:pPr eaLnBrk="1" hangingPunct="1">
              <a:lnSpc>
                <a:spcPct val="80000"/>
              </a:lnSpc>
            </a:pPr>
            <a:endParaRPr lang="en-US" sz="2400" dirty="0" smtClean="0"/>
          </a:p>
          <a:p>
            <a:pPr eaLnBrk="1" hangingPunct="1">
              <a:lnSpc>
                <a:spcPct val="80000"/>
              </a:lnSpc>
            </a:pPr>
            <a:r>
              <a:rPr lang="en-US" sz="2400" dirty="0" smtClean="0"/>
              <a:t>Health, Safety &amp; Work-Life </a:t>
            </a:r>
          </a:p>
          <a:p>
            <a:pPr eaLnBrk="1" hangingPunct="1">
              <a:lnSpc>
                <a:spcPct val="80000"/>
              </a:lnSpc>
            </a:pPr>
            <a:r>
              <a:rPr lang="en-US" sz="2400" dirty="0" smtClean="0"/>
              <a:t>Service Center</a:t>
            </a:r>
          </a:p>
          <a:p>
            <a:pPr eaLnBrk="1" hangingPunct="1">
              <a:lnSpc>
                <a:spcPct val="80000"/>
              </a:lnSpc>
            </a:pPr>
            <a:r>
              <a:rPr lang="en-US" sz="2400" dirty="0" smtClean="0"/>
              <a:t>Norfolk, VA</a:t>
            </a:r>
          </a:p>
          <a:p>
            <a:pPr eaLnBrk="1" hangingPunct="1">
              <a:lnSpc>
                <a:spcPct val="80000"/>
              </a:lnSpc>
            </a:pPr>
            <a:r>
              <a:rPr lang="en-US" sz="2400" dirty="0" smtClean="0"/>
              <a:t>10/18/10</a:t>
            </a:r>
          </a:p>
        </p:txBody>
      </p:sp>
      <p:sp>
        <p:nvSpPr>
          <p:cNvPr id="13317" name="Rectangle 5"/>
          <p:cNvSpPr>
            <a:spLocks noChangeArrowheads="1"/>
          </p:cNvSpPr>
          <p:nvPr/>
        </p:nvSpPr>
        <p:spPr bwMode="auto">
          <a:xfrm>
            <a:off x="1066800" y="1905000"/>
            <a:ext cx="7239000" cy="1066800"/>
          </a:xfrm>
          <a:prstGeom prst="rect">
            <a:avLst/>
          </a:prstGeom>
          <a:noFill/>
          <a:ln w="9525">
            <a:noFill/>
            <a:miter lim="800000"/>
            <a:headEnd/>
            <a:tailEnd/>
          </a:ln>
          <a:effectLst/>
        </p:spPr>
        <p:txBody>
          <a:bodyPr>
            <a:spAutoFit/>
          </a:bodyPr>
          <a:lstStyle/>
          <a:p>
            <a:pPr algn="ctr"/>
            <a:r>
              <a:rPr lang="en-US" sz="3200" b="1" dirty="0">
                <a:solidFill>
                  <a:schemeClr val="tx2"/>
                </a:solidFill>
                <a:effectLst>
                  <a:outerShdw blurRad="38100" dist="38100" dir="2700000" algn="tl">
                    <a:srgbClr val="000000"/>
                  </a:outerShdw>
                </a:effectLst>
                <a:latin typeface="Baskerville Old Face" pitchFamily="18" charset="0"/>
              </a:rPr>
              <a:t>SMALL </a:t>
            </a:r>
            <a:r>
              <a:rPr lang="en-US" sz="3200" b="1" dirty="0" smtClean="0">
                <a:solidFill>
                  <a:schemeClr val="tx2"/>
                </a:solidFill>
                <a:effectLst>
                  <a:outerShdw blurRad="38100" dist="38100" dir="2700000" algn="tl">
                    <a:srgbClr val="000000"/>
                  </a:outerShdw>
                </a:effectLst>
                <a:latin typeface="Baskerville Old Face" pitchFamily="18" charset="0"/>
              </a:rPr>
              <a:t> BOAT  TRAILERING  AND </a:t>
            </a:r>
            <a:r>
              <a:rPr lang="en-US" sz="3200" b="1" dirty="0">
                <a:solidFill>
                  <a:schemeClr val="tx2"/>
                </a:solidFill>
                <a:effectLst>
                  <a:outerShdw blurRad="38100" dist="38100" dir="2700000" algn="tl">
                    <a:srgbClr val="000000"/>
                  </a:outerShdw>
                </a:effectLst>
                <a:latin typeface="Baskerville Old Face" pitchFamily="18" charset="0"/>
              </a:rPr>
              <a:t>TOWING</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2529" name="Group 5"/>
          <p:cNvGrpSpPr>
            <a:grpSpLocks/>
          </p:cNvGrpSpPr>
          <p:nvPr/>
        </p:nvGrpSpPr>
        <p:grpSpPr bwMode="auto">
          <a:xfrm>
            <a:off x="1066800" y="3581400"/>
            <a:ext cx="4789488" cy="7205663"/>
            <a:chOff x="0" y="4539"/>
            <a:chExt cx="3017" cy="4539"/>
          </a:xfrm>
        </p:grpSpPr>
        <p:sp>
          <p:nvSpPr>
            <p:cNvPr id="22541" name="Rectangle 2"/>
            <p:cNvSpPr>
              <a:spLocks noChangeArrowheads="1"/>
            </p:cNvSpPr>
            <p:nvPr/>
          </p:nvSpPr>
          <p:spPr bwMode="auto">
            <a:xfrm>
              <a:off x="0" y="4539"/>
              <a:ext cx="3017" cy="4539"/>
            </a:xfrm>
            <a:prstGeom prst="rect">
              <a:avLst/>
            </a:prstGeom>
            <a:noFill/>
            <a:ln w="12700">
              <a:noFill/>
              <a:miter lim="800000"/>
              <a:headEnd type="none" w="sm" len="sm"/>
              <a:tailEnd type="none" w="sm" len="sm"/>
            </a:ln>
          </p:spPr>
          <p:txBody>
            <a:bodyPr lIns="92075" tIns="46038" rIns="92075" bIns="46038">
              <a:spAutoFit/>
            </a:bodyPr>
            <a:lstStyle/>
            <a:p>
              <a:pPr eaLnBrk="0" hangingPunct="0"/>
              <a:endParaRPr lang="en-US"/>
            </a:p>
          </p:txBody>
        </p:sp>
        <p:sp>
          <p:nvSpPr>
            <p:cNvPr id="22542" name="Rectangle 3"/>
            <p:cNvSpPr>
              <a:spLocks noChangeArrowheads="1"/>
            </p:cNvSpPr>
            <p:nvPr/>
          </p:nvSpPr>
          <p:spPr bwMode="auto">
            <a:xfrm>
              <a:off x="0" y="4539"/>
              <a:ext cx="3017" cy="1066"/>
            </a:xfrm>
            <a:prstGeom prst="rect">
              <a:avLst/>
            </a:prstGeom>
            <a:noFill/>
            <a:ln w="12700">
              <a:noFill/>
              <a:miter lim="800000"/>
              <a:headEnd type="none" w="sm" len="sm"/>
              <a:tailEnd type="none" w="sm" len="sm"/>
            </a:ln>
          </p:spPr>
          <p:txBody>
            <a:bodyPr lIns="92075" tIns="46038" rIns="92075" bIns="46038"/>
            <a:lstStyle/>
            <a:p>
              <a:pPr algn="ctr"/>
              <a:r>
                <a:rPr lang="en-US" sz="2400">
                  <a:solidFill>
                    <a:srgbClr val="000000"/>
                  </a:solidFill>
                  <a:latin typeface="Arial" charset="0"/>
                </a:rPr>
                <a:t>  </a:t>
              </a:r>
            </a:p>
            <a:p>
              <a:pPr algn="ctr"/>
              <a:r>
                <a:rPr lang="en-US" sz="10500">
                  <a:solidFill>
                    <a:srgbClr val="000000"/>
                  </a:solidFill>
                  <a:latin typeface="Arial" charset="0"/>
                </a:rPr>
                <a:t> </a:t>
              </a:r>
              <a:r>
                <a:rPr lang="en-US" sz="2400">
                  <a:solidFill>
                    <a:srgbClr val="000000"/>
                  </a:solidFill>
                  <a:latin typeface="Arial" charset="0"/>
                </a:rPr>
                <a:t>                            </a:t>
              </a:r>
            </a:p>
          </p:txBody>
        </p:sp>
      </p:grpSp>
      <p:grpSp>
        <p:nvGrpSpPr>
          <p:cNvPr id="22530" name="Group 13"/>
          <p:cNvGrpSpPr>
            <a:grpSpLocks/>
          </p:cNvGrpSpPr>
          <p:nvPr/>
        </p:nvGrpSpPr>
        <p:grpSpPr bwMode="auto">
          <a:xfrm>
            <a:off x="2209800" y="2514600"/>
            <a:ext cx="4789488" cy="7205663"/>
            <a:chOff x="0" y="4539"/>
            <a:chExt cx="3017" cy="4539"/>
          </a:xfrm>
        </p:grpSpPr>
        <p:sp>
          <p:nvSpPr>
            <p:cNvPr id="22536" name="Rectangle 6"/>
            <p:cNvSpPr>
              <a:spLocks noChangeArrowheads="1"/>
            </p:cNvSpPr>
            <p:nvPr/>
          </p:nvSpPr>
          <p:spPr bwMode="auto">
            <a:xfrm>
              <a:off x="0" y="4539"/>
              <a:ext cx="3017" cy="4539"/>
            </a:xfrm>
            <a:prstGeom prst="rect">
              <a:avLst/>
            </a:prstGeom>
            <a:noFill/>
            <a:ln w="12700">
              <a:noFill/>
              <a:miter lim="800000"/>
              <a:headEnd type="none" w="sm" len="sm"/>
              <a:tailEnd type="none" w="sm" len="sm"/>
            </a:ln>
          </p:spPr>
          <p:txBody>
            <a:bodyPr lIns="92075" tIns="46038" rIns="92075" bIns="46038">
              <a:spAutoFit/>
            </a:bodyPr>
            <a:lstStyle/>
            <a:p>
              <a:pPr eaLnBrk="0" hangingPunct="0"/>
              <a:endParaRPr lang="en-US"/>
            </a:p>
          </p:txBody>
        </p:sp>
        <p:grpSp>
          <p:nvGrpSpPr>
            <p:cNvPr id="22537" name="Group 12"/>
            <p:cNvGrpSpPr>
              <a:grpSpLocks/>
            </p:cNvGrpSpPr>
            <p:nvPr/>
          </p:nvGrpSpPr>
          <p:grpSpPr bwMode="auto">
            <a:xfrm>
              <a:off x="0" y="4539"/>
              <a:ext cx="3016" cy="3654"/>
              <a:chOff x="0" y="4539"/>
              <a:chExt cx="3016" cy="3654"/>
            </a:xfrm>
          </p:grpSpPr>
          <p:sp>
            <p:nvSpPr>
              <p:cNvPr id="22538" name="Rectangle 7"/>
              <p:cNvSpPr>
                <a:spLocks noChangeArrowheads="1"/>
              </p:cNvSpPr>
              <p:nvPr/>
            </p:nvSpPr>
            <p:spPr bwMode="auto">
              <a:xfrm>
                <a:off x="0" y="4539"/>
                <a:ext cx="3016" cy="2358"/>
              </a:xfrm>
              <a:prstGeom prst="rect">
                <a:avLst/>
              </a:prstGeom>
              <a:noFill/>
              <a:ln w="12700">
                <a:noFill/>
                <a:miter lim="800000"/>
                <a:headEnd type="none" w="sm" len="sm"/>
                <a:tailEnd type="none" w="sm" len="sm"/>
              </a:ln>
            </p:spPr>
            <p:txBody>
              <a:bodyPr lIns="92075" tIns="46038" rIns="92075" bIns="46038"/>
              <a:lstStyle/>
              <a:p>
                <a:endParaRPr lang="en-US" sz="2400">
                  <a:solidFill>
                    <a:srgbClr val="000000"/>
                  </a:solidFill>
                  <a:latin typeface="Arial" charset="0"/>
                </a:endParaRPr>
              </a:p>
              <a:p>
                <a:pPr eaLnBrk="0" hangingPunct="0"/>
                <a:endParaRPr lang="en-US" sz="2400">
                  <a:latin typeface="Times New Roman" pitchFamily="18" charset="0"/>
                </a:endParaRPr>
              </a:p>
            </p:txBody>
          </p:sp>
          <p:sp>
            <p:nvSpPr>
              <p:cNvPr id="22539" name="Rectangle 8"/>
              <p:cNvSpPr>
                <a:spLocks noChangeArrowheads="1"/>
              </p:cNvSpPr>
              <p:nvPr/>
            </p:nvSpPr>
            <p:spPr bwMode="auto">
              <a:xfrm>
                <a:off x="0" y="6897"/>
                <a:ext cx="1468" cy="1296"/>
              </a:xfrm>
              <a:prstGeom prst="rect">
                <a:avLst/>
              </a:prstGeom>
              <a:noFill/>
              <a:ln w="12700">
                <a:noFill/>
                <a:miter lim="800000"/>
                <a:headEnd type="none" w="sm" len="sm"/>
                <a:tailEnd type="none" w="sm" len="sm"/>
              </a:ln>
            </p:spPr>
            <p:txBody>
              <a:bodyPr lIns="92075" tIns="46038" rIns="92075" bIns="46038"/>
              <a:lstStyle/>
              <a:p>
                <a:pPr algn="ctr"/>
                <a:r>
                  <a:rPr lang="en-US" sz="2400">
                    <a:solidFill>
                      <a:srgbClr val="000000"/>
                    </a:solidFill>
                    <a:latin typeface="Arial" charset="0"/>
                  </a:rPr>
                  <a:t>  </a:t>
                </a:r>
                <a:r>
                  <a:rPr lang="en-US" sz="10500">
                    <a:solidFill>
                      <a:srgbClr val="000000"/>
                    </a:solidFill>
                    <a:latin typeface="Arial" charset="0"/>
                  </a:rPr>
                  <a:t> </a:t>
                </a:r>
                <a:r>
                  <a:rPr lang="en-US" sz="2400">
                    <a:solidFill>
                      <a:srgbClr val="000000"/>
                    </a:solidFill>
                    <a:latin typeface="Arial" charset="0"/>
                  </a:rPr>
                  <a:t>                            </a:t>
                </a:r>
              </a:p>
            </p:txBody>
          </p:sp>
          <p:sp>
            <p:nvSpPr>
              <p:cNvPr id="22540" name="Rectangle 10"/>
              <p:cNvSpPr>
                <a:spLocks noChangeArrowheads="1"/>
              </p:cNvSpPr>
              <p:nvPr/>
            </p:nvSpPr>
            <p:spPr bwMode="auto">
              <a:xfrm>
                <a:off x="1468" y="6897"/>
                <a:ext cx="1548" cy="1296"/>
              </a:xfrm>
              <a:prstGeom prst="rect">
                <a:avLst/>
              </a:prstGeom>
              <a:noFill/>
              <a:ln w="12700">
                <a:noFill/>
                <a:miter lim="800000"/>
                <a:headEnd type="none" w="sm" len="sm"/>
                <a:tailEnd type="none" w="sm" len="sm"/>
              </a:ln>
            </p:spPr>
            <p:txBody>
              <a:bodyPr lIns="92075" tIns="46038" rIns="92075" bIns="46038"/>
              <a:lstStyle/>
              <a:p>
                <a:pPr algn="ctr"/>
                <a:r>
                  <a:rPr lang="en-US" sz="2400">
                    <a:solidFill>
                      <a:srgbClr val="000000"/>
                    </a:solidFill>
                    <a:latin typeface="Arial" charset="0"/>
                  </a:rPr>
                  <a:t>  </a:t>
                </a:r>
                <a:r>
                  <a:rPr lang="en-US" sz="10500">
                    <a:solidFill>
                      <a:srgbClr val="000000"/>
                    </a:solidFill>
                    <a:latin typeface="Arial" charset="0"/>
                  </a:rPr>
                  <a:t> </a:t>
                </a:r>
                <a:r>
                  <a:rPr lang="en-US" sz="2400">
                    <a:solidFill>
                      <a:srgbClr val="000000"/>
                    </a:solidFill>
                    <a:latin typeface="Arial" charset="0"/>
                  </a:rPr>
                  <a:t>                              </a:t>
                </a:r>
              </a:p>
            </p:txBody>
          </p:sp>
        </p:grpSp>
      </p:grpSp>
      <p:sp>
        <p:nvSpPr>
          <p:cNvPr id="22531" name="AutoShape 11" descr="Diagram of the right and wrong way to hook a safety chain onto their eyelets.  In the right way, the open-ended hook is facing outward.  In the wrong way, the open-ended hook is facing inward."/>
          <p:cNvSpPr>
            <a:spLocks noChangeAspect="1" noChangeArrowheads="1"/>
          </p:cNvSpPr>
          <p:nvPr/>
        </p:nvSpPr>
        <p:spPr bwMode="auto">
          <a:xfrm>
            <a:off x="4518025" y="3616325"/>
            <a:ext cx="2640013" cy="1668463"/>
          </a:xfrm>
          <a:prstGeom prst="rect">
            <a:avLst/>
          </a:prstGeom>
          <a:noFill/>
          <a:ln w="9525">
            <a:noFill/>
            <a:miter lim="800000"/>
            <a:headEnd/>
            <a:tailEnd/>
          </a:ln>
        </p:spPr>
        <p:txBody>
          <a:bodyPr/>
          <a:lstStyle/>
          <a:p>
            <a:pPr eaLnBrk="0" hangingPunct="0"/>
            <a:endParaRPr lang="en-US"/>
          </a:p>
        </p:txBody>
      </p:sp>
      <p:pic>
        <p:nvPicPr>
          <p:cNvPr id="22532" name="Picture 14" descr="Close-up of safety chains on a boat trailer hitch that are attached crisscrossing under the coupler to the frame of the tow vehicle."/>
          <p:cNvPicPr>
            <a:picLocks noChangeAspect="1" noChangeArrowheads="1"/>
          </p:cNvPicPr>
          <p:nvPr/>
        </p:nvPicPr>
        <p:blipFill>
          <a:blip r:embed="rId2" cstate="print"/>
          <a:srcRect/>
          <a:stretch>
            <a:fillRect/>
          </a:stretch>
        </p:blipFill>
        <p:spPr bwMode="auto">
          <a:xfrm>
            <a:off x="609600" y="4800600"/>
            <a:ext cx="4765675" cy="2057400"/>
          </a:xfrm>
          <a:prstGeom prst="rect">
            <a:avLst/>
          </a:prstGeom>
          <a:noFill/>
          <a:ln w="9525">
            <a:noFill/>
            <a:miter lim="800000"/>
            <a:headEnd/>
            <a:tailEnd/>
          </a:ln>
        </p:spPr>
      </p:pic>
      <p:sp>
        <p:nvSpPr>
          <p:cNvPr id="32784" name="Rectangle 16"/>
          <p:cNvSpPr>
            <a:spLocks noGrp="1" noChangeArrowheads="1"/>
          </p:cNvSpPr>
          <p:nvPr>
            <p:ph type="title"/>
          </p:nvPr>
        </p:nvSpPr>
        <p:spPr/>
        <p:txBody>
          <a:bodyPr/>
          <a:lstStyle/>
          <a:p>
            <a:pPr eaLnBrk="1" hangingPunct="1">
              <a:defRPr/>
            </a:pPr>
            <a:r>
              <a:rPr lang="en-US" dirty="0"/>
              <a:t>Safety </a:t>
            </a:r>
            <a:r>
              <a:rPr lang="en-US" dirty="0" smtClean="0"/>
              <a:t>Chains</a:t>
            </a:r>
            <a:endParaRPr lang="en-US" dirty="0"/>
          </a:p>
        </p:txBody>
      </p:sp>
      <p:sp>
        <p:nvSpPr>
          <p:cNvPr id="32786" name="Rectangle 18"/>
          <p:cNvSpPr>
            <a:spLocks noGrp="1" noChangeArrowheads="1"/>
          </p:cNvSpPr>
          <p:nvPr>
            <p:ph type="body" idx="1"/>
          </p:nvPr>
        </p:nvSpPr>
        <p:spPr>
          <a:xfrm>
            <a:off x="457200" y="1905000"/>
            <a:ext cx="7826375" cy="2819400"/>
          </a:xfrm>
        </p:spPr>
        <p:txBody>
          <a:bodyPr/>
          <a:lstStyle/>
          <a:p>
            <a:pPr eaLnBrk="1" hangingPunct="1">
              <a:lnSpc>
                <a:spcPct val="90000"/>
              </a:lnSpc>
              <a:spcBef>
                <a:spcPct val="0"/>
              </a:spcBef>
              <a:buClrTx/>
              <a:buSzTx/>
              <a:buFontTx/>
              <a:buNone/>
              <a:defRPr/>
            </a:pPr>
            <a:r>
              <a:rPr lang="en-US" sz="2400" dirty="0">
                <a:solidFill>
                  <a:srgbClr val="000000"/>
                </a:solidFill>
                <a:effectLst>
                  <a:outerShdw blurRad="38100" dist="38100" dir="2700000" algn="tl">
                    <a:srgbClr val="FFFFFF"/>
                  </a:outerShdw>
                </a:effectLst>
                <a:latin typeface="Arial" charset="0"/>
              </a:rPr>
              <a:t>    </a:t>
            </a:r>
            <a:r>
              <a:rPr lang="en-US" dirty="0">
                <a:latin typeface="Arial" charset="0"/>
              </a:rPr>
              <a:t>The safety chains are attached crisscrossing under the coupler to the frame of the tow vehicle. If the ball were to break, the trailer would follow in a straight line and prevent the coupler from dragging on the road.</a:t>
            </a:r>
            <a:r>
              <a:rPr lang="en-US" sz="2400" dirty="0">
                <a:latin typeface="Arial" charset="0"/>
              </a:rPr>
              <a:t>  </a:t>
            </a:r>
          </a:p>
          <a:p>
            <a:pPr eaLnBrk="1" hangingPunct="1">
              <a:lnSpc>
                <a:spcPct val="90000"/>
              </a:lnSpc>
              <a:buFontTx/>
              <a:buNone/>
              <a:defRPr/>
            </a:pPr>
            <a:endParaRPr lang="en-US" sz="2400" dirty="0">
              <a:latin typeface="Arial" charset="0"/>
            </a:endParaRPr>
          </a:p>
        </p:txBody>
      </p:sp>
      <p:pic>
        <p:nvPicPr>
          <p:cNvPr id="22535" name="Picture 19"/>
          <p:cNvPicPr>
            <a:picLocks noChangeAspect="1" noChangeArrowheads="1"/>
          </p:cNvPicPr>
          <p:nvPr/>
        </p:nvPicPr>
        <p:blipFill>
          <a:blip r:embed="rId3" cstate="print"/>
          <a:srcRect/>
          <a:stretch>
            <a:fillRect/>
          </a:stretch>
        </p:blipFill>
        <p:spPr bwMode="auto">
          <a:xfrm>
            <a:off x="5410200" y="4800600"/>
            <a:ext cx="3733800" cy="2057400"/>
          </a:xfrm>
          <a:prstGeom prst="rect">
            <a:avLst/>
          </a:prstGeom>
          <a:noFill/>
          <a:ln w="9525">
            <a:noFill/>
            <a:miter lim="800000"/>
            <a:headEnd type="none" w="sm" len="sm"/>
            <a:tailEnd type="none" w="sm" len="sm"/>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32786">
                                            <p:txEl>
                                              <p:pRg st="0" end="0"/>
                                            </p:txEl>
                                          </p:spTgt>
                                        </p:tgtEl>
                                        <p:attrNameLst>
                                          <p:attrName>style.visibility</p:attrName>
                                        </p:attrNameLst>
                                      </p:cBhvr>
                                      <p:to>
                                        <p:strVal val="visible"/>
                                      </p:to>
                                    </p:set>
                                    <p:anim to="" calcmode="lin" valueType="num">
                                      <p:cBhvr>
                                        <p:cTn id="7" dur="1" fill="hold"/>
                                        <p:tgtEl>
                                          <p:spTgt spid="32786">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17525" y="220663"/>
            <a:ext cx="8596313" cy="1403350"/>
          </a:xfrm>
        </p:spPr>
        <p:txBody>
          <a:bodyPr/>
          <a:lstStyle/>
          <a:p>
            <a:pPr eaLnBrk="1" hangingPunct="1">
              <a:defRPr/>
            </a:pPr>
            <a:r>
              <a:rPr lang="en-US"/>
              <a:t>Trailering Limits</a:t>
            </a:r>
          </a:p>
        </p:txBody>
      </p:sp>
      <p:sp>
        <p:nvSpPr>
          <p:cNvPr id="33795" name="Rectangle 3"/>
          <p:cNvSpPr>
            <a:spLocks noGrp="1" noChangeArrowheads="1"/>
          </p:cNvSpPr>
          <p:nvPr>
            <p:ph type="body" idx="1"/>
          </p:nvPr>
        </p:nvSpPr>
        <p:spPr>
          <a:xfrm>
            <a:off x="457200" y="2286000"/>
            <a:ext cx="8229600" cy="3733800"/>
          </a:xfrm>
        </p:spPr>
        <p:txBody>
          <a:bodyPr/>
          <a:lstStyle/>
          <a:p>
            <a:pPr eaLnBrk="1" hangingPunct="1">
              <a:buClr>
                <a:schemeClr val="bg2"/>
              </a:buClr>
              <a:defRPr/>
            </a:pPr>
            <a:r>
              <a:rPr lang="en-US" sz="2800" dirty="0">
                <a:latin typeface="TimesNewRoman" charset="0"/>
              </a:rPr>
              <a:t>Without a special permit, the widest boat that can be </a:t>
            </a:r>
            <a:r>
              <a:rPr lang="en-US" sz="2800" dirty="0" err="1">
                <a:latin typeface="TimesNewRoman" charset="0"/>
              </a:rPr>
              <a:t>trailered</a:t>
            </a:r>
            <a:r>
              <a:rPr lang="en-US" sz="2800" dirty="0">
                <a:latin typeface="TimesNewRoman" charset="0"/>
              </a:rPr>
              <a:t> on most state roads is eight feet.</a:t>
            </a:r>
          </a:p>
          <a:p>
            <a:pPr eaLnBrk="1" hangingPunct="1">
              <a:buClr>
                <a:schemeClr val="bg2"/>
              </a:buClr>
              <a:defRPr/>
            </a:pPr>
            <a:endParaRPr lang="en-US" sz="2800" dirty="0">
              <a:latin typeface="TimesNewRoman" charset="0"/>
            </a:endParaRPr>
          </a:p>
          <a:p>
            <a:pPr eaLnBrk="1" hangingPunct="1">
              <a:buClr>
                <a:schemeClr val="bg2"/>
              </a:buClr>
              <a:defRPr/>
            </a:pPr>
            <a:r>
              <a:rPr lang="en-US" sz="2800" dirty="0">
                <a:latin typeface="TimesNewRoman" charset="0"/>
              </a:rPr>
              <a:t>On most roads with twelve-foot lanes, the maximum width is 8.5 feet. These widths include both the boat and the trailer.</a:t>
            </a:r>
          </a:p>
          <a:p>
            <a:pPr eaLnBrk="1" hangingPunct="1">
              <a:buClr>
                <a:schemeClr val="bg2"/>
              </a:buClr>
              <a:buFontTx/>
              <a:buNone/>
              <a:defRPr/>
            </a:pPr>
            <a:r>
              <a:rPr lang="en-US" sz="2800" dirty="0"/>
              <a:t>   Ref (a) 6.C.1</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33795">
                                            <p:txEl>
                                              <p:pRg st="0" end="0"/>
                                            </p:txEl>
                                          </p:spTgt>
                                        </p:tgtEl>
                                        <p:attrNameLst>
                                          <p:attrName>style.visibility</p:attrName>
                                        </p:attrNameLst>
                                      </p:cBhvr>
                                      <p:to>
                                        <p:strVal val="visible"/>
                                      </p:to>
                                    </p:set>
                                    <p:anim to="" calcmode="lin" valueType="num">
                                      <p:cBhvr>
                                        <p:cTn id="7" dur="1" fill="hold"/>
                                        <p:tgtEl>
                                          <p:spTgt spid="3379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33795">
                                            <p:txEl>
                                              <p:pRg st="2" end="2"/>
                                            </p:txEl>
                                          </p:spTgt>
                                        </p:tgtEl>
                                        <p:attrNameLst>
                                          <p:attrName>style.visibility</p:attrName>
                                        </p:attrNameLst>
                                      </p:cBhvr>
                                      <p:to>
                                        <p:strVal val="visible"/>
                                      </p:to>
                                    </p:set>
                                    <p:anim to="" calcmode="lin" valueType="num">
                                      <p:cBhvr>
                                        <p:cTn id="12" dur="1" fill="hold"/>
                                        <p:tgtEl>
                                          <p:spTgt spid="33795">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33795">
                                            <p:txEl>
                                              <p:pRg st="3" end="3"/>
                                            </p:txEl>
                                          </p:spTgt>
                                        </p:tgtEl>
                                        <p:attrNameLst>
                                          <p:attrName>style.visibility</p:attrName>
                                        </p:attrNameLst>
                                      </p:cBhvr>
                                      <p:to>
                                        <p:strVal val="visible"/>
                                      </p:to>
                                    </p:set>
                                    <p:anim to="" calcmode="lin" valueType="num">
                                      <p:cBhvr>
                                        <p:cTn id="17" dur="1" fill="hold"/>
                                        <p:tgtEl>
                                          <p:spTgt spid="3379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17525" y="220663"/>
            <a:ext cx="8596313" cy="1403350"/>
          </a:xfrm>
        </p:spPr>
        <p:txBody>
          <a:bodyPr/>
          <a:lstStyle/>
          <a:p>
            <a:pPr eaLnBrk="1" hangingPunct="1">
              <a:defRPr/>
            </a:pPr>
            <a:r>
              <a:rPr lang="en-US">
                <a:solidFill>
                  <a:schemeClr val="tx1"/>
                </a:solidFill>
              </a:rPr>
              <a:t>Capacity Rating</a:t>
            </a:r>
            <a:r>
              <a:rPr lang="en-US"/>
              <a:t> </a:t>
            </a:r>
          </a:p>
        </p:txBody>
      </p:sp>
      <p:sp>
        <p:nvSpPr>
          <p:cNvPr id="40963" name="Rectangle 3"/>
          <p:cNvSpPr>
            <a:spLocks noGrp="1" noChangeArrowheads="1"/>
          </p:cNvSpPr>
          <p:nvPr>
            <p:ph type="body" idx="1"/>
          </p:nvPr>
        </p:nvSpPr>
        <p:spPr/>
        <p:txBody>
          <a:bodyPr/>
          <a:lstStyle/>
          <a:p>
            <a:pPr lvl="1" eaLnBrk="1" hangingPunct="1">
              <a:buClr>
                <a:schemeClr val="bg2"/>
              </a:buClr>
              <a:buFontTx/>
              <a:buChar char="•"/>
              <a:defRPr/>
            </a:pPr>
            <a:r>
              <a:rPr lang="en-US">
                <a:latin typeface="TimesNewRoman" charset="0"/>
              </a:rPr>
              <a:t>Should be </a:t>
            </a:r>
            <a:r>
              <a:rPr lang="en-US" b="1" u="sng">
                <a:solidFill>
                  <a:schemeClr val="hlink"/>
                </a:solidFill>
                <a:latin typeface="TimesNewRoman" charset="0"/>
              </a:rPr>
              <a:t>greater</a:t>
            </a:r>
            <a:r>
              <a:rPr lang="en-US">
                <a:latin typeface="TimesNewRoman" charset="0"/>
              </a:rPr>
              <a:t> than the combined basic weight of the boat, engines, and equipment (including fuel).</a:t>
            </a:r>
          </a:p>
          <a:p>
            <a:pPr lvl="1" eaLnBrk="1" hangingPunct="1">
              <a:buClr>
                <a:schemeClr val="bg2"/>
              </a:buClr>
              <a:buFontTx/>
              <a:buNone/>
              <a:defRPr/>
            </a:pPr>
            <a:r>
              <a:rPr lang="en-US">
                <a:latin typeface="TimesNewRoman" charset="0"/>
              </a:rPr>
              <a:t> </a:t>
            </a:r>
          </a:p>
          <a:p>
            <a:pPr lvl="1" eaLnBrk="1" hangingPunct="1">
              <a:buClr>
                <a:schemeClr val="bg2"/>
              </a:buClr>
              <a:buFontTx/>
              <a:buChar char="•"/>
              <a:defRPr/>
            </a:pPr>
            <a:r>
              <a:rPr lang="en-US">
                <a:latin typeface="TimesNewRoman" charset="0"/>
              </a:rPr>
              <a:t>Federal law requires that all trailers have certain important capacity information displayed.</a:t>
            </a:r>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0963">
                                            <p:txEl>
                                              <p:pRg st="0" end="0"/>
                                            </p:txEl>
                                          </p:spTgt>
                                        </p:tgtEl>
                                        <p:attrNameLst>
                                          <p:attrName>style.visibility</p:attrName>
                                        </p:attrNameLst>
                                      </p:cBhvr>
                                      <p:to>
                                        <p:strVal val="visible"/>
                                      </p:to>
                                    </p:set>
                                    <p:anim to="" calcmode="lin" valueType="num">
                                      <p:cBhvr>
                                        <p:cTn id="7" dur="1" fill="hold"/>
                                        <p:tgtEl>
                                          <p:spTgt spid="4096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40963">
                                            <p:txEl>
                                              <p:pRg st="1" end="1"/>
                                            </p:txEl>
                                          </p:spTgt>
                                        </p:tgtEl>
                                        <p:attrNameLst>
                                          <p:attrName>style.visibility</p:attrName>
                                        </p:attrNameLst>
                                      </p:cBhvr>
                                      <p:to>
                                        <p:strVal val="visible"/>
                                      </p:to>
                                    </p:set>
                                    <p:anim to="" calcmode="lin" valueType="num">
                                      <p:cBhvr>
                                        <p:cTn id="12" dur="1" fill="hold"/>
                                        <p:tgtEl>
                                          <p:spTgt spid="40963">
                                            <p:txEl>
                                              <p:pRg st="1" end="1"/>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499"/>
                                          </p:stCondLst>
                                        </p:cTn>
                                        <p:tgtEl>
                                          <p:spTgt spid="40963">
                                            <p:txEl>
                                              <p:pRg st="2" end="2"/>
                                            </p:txEl>
                                          </p:spTgt>
                                        </p:tgtEl>
                                        <p:attrNameLst>
                                          <p:attrName>style.visibility</p:attrName>
                                        </p:attrNameLst>
                                      </p:cBhvr>
                                      <p:to>
                                        <p:strVal val="visible"/>
                                      </p:to>
                                    </p:set>
                                    <p:anim to="" calcmode="lin" valueType="num">
                                      <p:cBhvr>
                                        <p:cTn id="15" dur="1" fill="hold"/>
                                        <p:tgtEl>
                                          <p:spTgt spid="4096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defRPr/>
            </a:pPr>
            <a:r>
              <a:rPr lang="en-US"/>
              <a:t>Capacity Label</a:t>
            </a:r>
          </a:p>
        </p:txBody>
      </p:sp>
      <p:pic>
        <p:nvPicPr>
          <p:cNvPr id="25602" name="Picture 3"/>
          <p:cNvPicPr>
            <a:picLocks noChangeAspect="1" noChangeArrowheads="1"/>
          </p:cNvPicPr>
          <p:nvPr/>
        </p:nvPicPr>
        <p:blipFill>
          <a:blip r:embed="rId2" cstate="print"/>
          <a:srcRect/>
          <a:stretch>
            <a:fillRect/>
          </a:stretch>
        </p:blipFill>
        <p:spPr bwMode="auto">
          <a:xfrm>
            <a:off x="914400" y="2590800"/>
            <a:ext cx="7848600" cy="3525838"/>
          </a:xfrm>
          <a:prstGeom prst="rect">
            <a:avLst/>
          </a:prstGeom>
          <a:noFill/>
          <a:ln w="9525">
            <a:noFill/>
            <a:miter lim="800000"/>
            <a:headEnd type="none" w="sm" len="sm"/>
            <a:tailEnd type="none" w="sm" len="sm"/>
          </a:ln>
        </p:spPr>
      </p:pic>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17525" y="-107950"/>
            <a:ext cx="8596313" cy="2058988"/>
          </a:xfrm>
        </p:spPr>
        <p:txBody>
          <a:bodyPr/>
          <a:lstStyle/>
          <a:p>
            <a:pPr eaLnBrk="1" hangingPunct="1">
              <a:defRPr/>
            </a:pPr>
            <a:r>
              <a:rPr lang="en-US"/>
              <a:t>Weight Ratings</a:t>
            </a:r>
          </a:p>
        </p:txBody>
      </p:sp>
      <p:sp>
        <p:nvSpPr>
          <p:cNvPr id="41987" name="Rectangle 3"/>
          <p:cNvSpPr>
            <a:spLocks noGrp="1" noChangeArrowheads="1"/>
          </p:cNvSpPr>
          <p:nvPr>
            <p:ph type="body" idx="1"/>
          </p:nvPr>
        </p:nvSpPr>
        <p:spPr>
          <a:xfrm>
            <a:off x="228600" y="1905000"/>
            <a:ext cx="8763000" cy="4114800"/>
          </a:xfrm>
        </p:spPr>
        <p:txBody>
          <a:bodyPr/>
          <a:lstStyle/>
          <a:p>
            <a:pPr lvl="1" eaLnBrk="1" hangingPunct="1">
              <a:buClr>
                <a:schemeClr val="bg2"/>
              </a:buClr>
              <a:buFontTx/>
              <a:buChar char="•"/>
              <a:defRPr/>
            </a:pPr>
            <a:r>
              <a:rPr lang="en-US" b="1" u="sng">
                <a:solidFill>
                  <a:schemeClr val="hlink"/>
                </a:solidFill>
                <a:latin typeface="TimesNewRoman" charset="0"/>
              </a:rPr>
              <a:t>Gross Vehicle Weight Rating (GVWR)</a:t>
            </a:r>
            <a:r>
              <a:rPr lang="en-US">
                <a:latin typeface="TimesNewRoman" charset="0"/>
              </a:rPr>
              <a:t>: the trailer and all weight it is expected to carry.</a:t>
            </a:r>
          </a:p>
          <a:p>
            <a:pPr lvl="1" eaLnBrk="1" hangingPunct="1">
              <a:buClr>
                <a:schemeClr val="bg2"/>
              </a:buClr>
              <a:buFontTx/>
              <a:buChar char="•"/>
              <a:defRPr/>
            </a:pPr>
            <a:r>
              <a:rPr lang="en-US" b="1" u="sng">
                <a:solidFill>
                  <a:schemeClr val="hlink"/>
                </a:solidFill>
                <a:latin typeface="TimesNewRoman" charset="0"/>
              </a:rPr>
              <a:t>Gross Axle Weight Rating (GAWR)</a:t>
            </a:r>
            <a:r>
              <a:rPr lang="en-US">
                <a:latin typeface="TimesNewRoman" charset="0"/>
              </a:rPr>
              <a:t>: specifies the proper tires needed to carry the load for which the trailer is rated.</a:t>
            </a:r>
          </a:p>
          <a:p>
            <a:pPr lvl="1" eaLnBrk="1" hangingPunct="1">
              <a:buClr>
                <a:schemeClr val="bg2"/>
              </a:buClr>
              <a:buFontTx/>
              <a:buChar char="•"/>
              <a:defRPr/>
            </a:pPr>
            <a:r>
              <a:rPr lang="en-US">
                <a:latin typeface="TimesNewRoman" charset="0"/>
              </a:rPr>
              <a:t>On multi-axle trailers, the combined GAWR of all axles must </a:t>
            </a:r>
            <a:r>
              <a:rPr lang="en-US" u="sng">
                <a:latin typeface="TimesNewRoman" charset="0"/>
              </a:rPr>
              <a:t>be equal to or greater</a:t>
            </a:r>
            <a:r>
              <a:rPr lang="en-US">
                <a:latin typeface="TimesNewRoman" charset="0"/>
              </a:rPr>
              <a:t> than the GVWR for the trailer.</a:t>
            </a:r>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1987">
                                            <p:txEl>
                                              <p:pRg st="0" end="0"/>
                                            </p:txEl>
                                          </p:spTgt>
                                        </p:tgtEl>
                                        <p:attrNameLst>
                                          <p:attrName>style.visibility</p:attrName>
                                        </p:attrNameLst>
                                      </p:cBhvr>
                                      <p:to>
                                        <p:strVal val="visible"/>
                                      </p:to>
                                    </p:set>
                                    <p:anim to="" calcmode="lin" valueType="num">
                                      <p:cBhvr>
                                        <p:cTn id="7" dur="1" fill="hold"/>
                                        <p:tgtEl>
                                          <p:spTgt spid="41987">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499"/>
                                          </p:stCondLst>
                                        </p:cTn>
                                        <p:tgtEl>
                                          <p:spTgt spid="41987">
                                            <p:txEl>
                                              <p:pRg st="1" end="1"/>
                                            </p:txEl>
                                          </p:spTgt>
                                        </p:tgtEl>
                                        <p:attrNameLst>
                                          <p:attrName>style.visibility</p:attrName>
                                        </p:attrNameLst>
                                      </p:cBhvr>
                                      <p:to>
                                        <p:strVal val="visible"/>
                                      </p:to>
                                    </p:set>
                                    <p:anim to="" calcmode="lin" valueType="num">
                                      <p:cBhvr>
                                        <p:cTn id="10" dur="1" fill="hold"/>
                                        <p:tgtEl>
                                          <p:spTgt spid="41987">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499"/>
                                          </p:stCondLst>
                                        </p:cTn>
                                        <p:tgtEl>
                                          <p:spTgt spid="41987">
                                            <p:txEl>
                                              <p:pRg st="2" end="2"/>
                                            </p:txEl>
                                          </p:spTgt>
                                        </p:tgtEl>
                                        <p:attrNameLst>
                                          <p:attrName>style.visibility</p:attrName>
                                        </p:attrNameLst>
                                      </p:cBhvr>
                                      <p:to>
                                        <p:strVal val="visible"/>
                                      </p:to>
                                    </p:set>
                                    <p:anim to="" calcmode="lin" valueType="num">
                                      <p:cBhvr>
                                        <p:cTn id="13" dur="1" fill="hold"/>
                                        <p:tgtEl>
                                          <p:spTgt spid="4198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defRPr/>
            </a:pPr>
            <a:r>
              <a:rPr lang="en-US"/>
              <a:t>Weight Ratings (cont.)</a:t>
            </a:r>
          </a:p>
        </p:txBody>
      </p:sp>
      <p:sp>
        <p:nvSpPr>
          <p:cNvPr id="105475" name="Rectangle 3"/>
          <p:cNvSpPr>
            <a:spLocks noGrp="1" noChangeArrowheads="1"/>
          </p:cNvSpPr>
          <p:nvPr>
            <p:ph type="body" idx="1"/>
          </p:nvPr>
        </p:nvSpPr>
        <p:spPr/>
        <p:txBody>
          <a:bodyPr/>
          <a:lstStyle/>
          <a:p>
            <a:pPr eaLnBrk="1" hangingPunct="1">
              <a:buClr>
                <a:schemeClr val="tx1"/>
              </a:buClr>
              <a:defRPr/>
            </a:pPr>
            <a:r>
              <a:rPr lang="en-US" b="1" u="sng">
                <a:solidFill>
                  <a:schemeClr val="hlink"/>
                </a:solidFill>
              </a:rPr>
              <a:t>Gross Vehicle (Trailer) Weight (GVW/GTW)</a:t>
            </a:r>
            <a:r>
              <a:rPr lang="en-US"/>
              <a:t>:  total weight of boat, trailer, and all equipment carried on board.</a:t>
            </a:r>
          </a:p>
          <a:p>
            <a:pPr eaLnBrk="1" hangingPunct="1">
              <a:buClr>
                <a:schemeClr val="bg2"/>
              </a:buClr>
              <a:defRPr/>
            </a:pPr>
            <a:r>
              <a:rPr lang="en-US"/>
              <a:t>Be sure that the GVW </a:t>
            </a:r>
            <a:r>
              <a:rPr lang="en-US" b="1" u="sng"/>
              <a:t>does not exceed</a:t>
            </a:r>
            <a:r>
              <a:rPr lang="en-US"/>
              <a:t> GVWR.</a:t>
            </a:r>
          </a:p>
          <a:p>
            <a:pPr eaLnBrk="1" hangingPunct="1">
              <a:buClr>
                <a:schemeClr val="tx1"/>
              </a:buClr>
              <a:defRPr/>
            </a:pPr>
            <a:r>
              <a:rPr lang="en-US" b="1" u="sng">
                <a:solidFill>
                  <a:schemeClr val="hlink"/>
                </a:solidFill>
              </a:rPr>
              <a:t>Tongue Weight</a:t>
            </a:r>
            <a:r>
              <a:rPr lang="en-US"/>
              <a:t>: difference between GVW and GAW.</a:t>
            </a:r>
          </a:p>
          <a:p>
            <a:pPr eaLnBrk="1" hangingPunct="1">
              <a:buClr>
                <a:schemeClr val="bg2"/>
              </a:buClr>
              <a:defRPr/>
            </a:pPr>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05475">
                                            <p:txEl>
                                              <p:pRg st="0" end="0"/>
                                            </p:txEl>
                                          </p:spTgt>
                                        </p:tgtEl>
                                        <p:attrNameLst>
                                          <p:attrName>style.visibility</p:attrName>
                                        </p:attrNameLst>
                                      </p:cBhvr>
                                      <p:to>
                                        <p:strVal val="visible"/>
                                      </p:to>
                                    </p:set>
                                    <p:anim to="" calcmode="lin" valueType="num">
                                      <p:cBhvr>
                                        <p:cTn id="7" dur="1" fill="hold"/>
                                        <p:tgtEl>
                                          <p:spTgt spid="10547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05475">
                                            <p:txEl>
                                              <p:pRg st="1" end="1"/>
                                            </p:txEl>
                                          </p:spTgt>
                                        </p:tgtEl>
                                        <p:attrNameLst>
                                          <p:attrName>style.visibility</p:attrName>
                                        </p:attrNameLst>
                                      </p:cBhvr>
                                      <p:to>
                                        <p:strVal val="visible"/>
                                      </p:to>
                                    </p:set>
                                    <p:anim to="" calcmode="lin" valueType="num">
                                      <p:cBhvr>
                                        <p:cTn id="12" dur="1" fill="hold"/>
                                        <p:tgtEl>
                                          <p:spTgt spid="10547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05475">
                                            <p:txEl>
                                              <p:pRg st="2" end="2"/>
                                            </p:txEl>
                                          </p:spTgt>
                                        </p:tgtEl>
                                        <p:attrNameLst>
                                          <p:attrName>style.visibility</p:attrName>
                                        </p:attrNameLst>
                                      </p:cBhvr>
                                      <p:to>
                                        <p:strVal val="visible"/>
                                      </p:to>
                                    </p:set>
                                    <p:anim to="" calcmode="lin" valueType="num">
                                      <p:cBhvr>
                                        <p:cTn id="17" dur="1" fill="hold"/>
                                        <p:tgtEl>
                                          <p:spTgt spid="10547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a:t>Hitches</a:t>
            </a:r>
          </a:p>
        </p:txBody>
      </p:sp>
      <p:sp>
        <p:nvSpPr>
          <p:cNvPr id="44035" name="Rectangle 3"/>
          <p:cNvSpPr>
            <a:spLocks noGrp="1" noChangeArrowheads="1"/>
          </p:cNvSpPr>
          <p:nvPr>
            <p:ph type="body" idx="1"/>
          </p:nvPr>
        </p:nvSpPr>
        <p:spPr/>
        <p:txBody>
          <a:bodyPr/>
          <a:lstStyle/>
          <a:p>
            <a:pPr eaLnBrk="1" hangingPunct="1">
              <a:buFontTx/>
              <a:buNone/>
              <a:defRPr/>
            </a:pPr>
            <a:r>
              <a:rPr lang="en-US"/>
              <a:t>Two basic types:</a:t>
            </a:r>
          </a:p>
          <a:p>
            <a:pPr eaLnBrk="1" hangingPunct="1">
              <a:buClr>
                <a:schemeClr val="bg2"/>
              </a:buClr>
              <a:defRPr/>
            </a:pPr>
            <a:r>
              <a:rPr lang="en-US" b="1" u="sng">
                <a:solidFill>
                  <a:schemeClr val="hlink"/>
                </a:solidFill>
              </a:rPr>
              <a:t>Weight carrying hitch</a:t>
            </a:r>
            <a:r>
              <a:rPr lang="en-US">
                <a:solidFill>
                  <a:schemeClr val="bg2"/>
                </a:solidFill>
              </a:rPr>
              <a:t> </a:t>
            </a:r>
            <a:r>
              <a:rPr lang="en-US"/>
              <a:t>and</a:t>
            </a:r>
          </a:p>
          <a:p>
            <a:pPr eaLnBrk="1" hangingPunct="1">
              <a:buClr>
                <a:schemeClr val="bg2"/>
              </a:buClr>
              <a:buFontTx/>
              <a:buNone/>
              <a:defRPr/>
            </a:pPr>
            <a:endParaRPr lang="en-US"/>
          </a:p>
          <a:p>
            <a:pPr eaLnBrk="1" hangingPunct="1">
              <a:buClr>
                <a:schemeClr val="bg2"/>
              </a:buClr>
              <a:defRPr/>
            </a:pPr>
            <a:r>
              <a:rPr lang="en-US" b="1" u="sng">
                <a:solidFill>
                  <a:schemeClr val="hlink"/>
                </a:solidFill>
              </a:rPr>
              <a:t>Weight distribution (load equalizer) hitch</a:t>
            </a:r>
            <a:r>
              <a:rPr lang="en-US">
                <a:solidFill>
                  <a:schemeClr val="bg2"/>
                </a:solidFill>
              </a:rPr>
              <a:t>: </a:t>
            </a:r>
            <a:r>
              <a:rPr lang="en-US"/>
              <a:t>designed to </a:t>
            </a:r>
            <a:r>
              <a:rPr lang="en-US">
                <a:latin typeface="TimesNewRoman" charset="0"/>
              </a:rPr>
              <a:t>spread the tongue weight to both the front and rear wheels of the tow vehicle.</a:t>
            </a:r>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4035">
                                            <p:txEl>
                                              <p:pRg st="0" end="0"/>
                                            </p:txEl>
                                          </p:spTgt>
                                        </p:tgtEl>
                                        <p:attrNameLst>
                                          <p:attrName>style.visibility</p:attrName>
                                        </p:attrNameLst>
                                      </p:cBhvr>
                                      <p:to>
                                        <p:strVal val="visible"/>
                                      </p:to>
                                    </p:set>
                                    <p:anim to="" calcmode="lin" valueType="num">
                                      <p:cBhvr>
                                        <p:cTn id="7" dur="1" fill="hold"/>
                                        <p:tgtEl>
                                          <p:spTgt spid="4403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44035">
                                            <p:txEl>
                                              <p:pRg st="1" end="1"/>
                                            </p:txEl>
                                          </p:spTgt>
                                        </p:tgtEl>
                                        <p:attrNameLst>
                                          <p:attrName>style.visibility</p:attrName>
                                        </p:attrNameLst>
                                      </p:cBhvr>
                                      <p:to>
                                        <p:strVal val="visible"/>
                                      </p:to>
                                    </p:set>
                                    <p:anim to="" calcmode="lin" valueType="num">
                                      <p:cBhvr>
                                        <p:cTn id="12" dur="1" fill="hold"/>
                                        <p:tgtEl>
                                          <p:spTgt spid="4403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44035">
                                            <p:txEl>
                                              <p:pRg st="3" end="3"/>
                                            </p:txEl>
                                          </p:spTgt>
                                        </p:tgtEl>
                                        <p:attrNameLst>
                                          <p:attrName>style.visibility</p:attrName>
                                        </p:attrNameLst>
                                      </p:cBhvr>
                                      <p:to>
                                        <p:strVal val="visible"/>
                                      </p:to>
                                    </p:set>
                                    <p:anim to="" calcmode="lin" valueType="num">
                                      <p:cBhvr>
                                        <p:cTn id="17" dur="1" fill="hold"/>
                                        <p:tgtEl>
                                          <p:spTgt spid="4403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defRPr/>
            </a:pPr>
            <a:r>
              <a:rPr lang="en-US">
                <a:solidFill>
                  <a:schemeClr val="tx1"/>
                </a:solidFill>
              </a:rPr>
              <a:t>Hitch Classes</a:t>
            </a:r>
          </a:p>
        </p:txBody>
      </p:sp>
      <p:sp>
        <p:nvSpPr>
          <p:cNvPr id="115715" name="Rectangle 3"/>
          <p:cNvSpPr>
            <a:spLocks noGrp="1" noChangeArrowheads="1"/>
          </p:cNvSpPr>
          <p:nvPr>
            <p:ph type="body" idx="1"/>
          </p:nvPr>
        </p:nvSpPr>
        <p:spPr/>
        <p:txBody>
          <a:bodyPr/>
          <a:lstStyle/>
          <a:p>
            <a:pPr eaLnBrk="1" hangingPunct="1">
              <a:buClr>
                <a:schemeClr val="bg2"/>
              </a:buClr>
              <a:buFontTx/>
              <a:buNone/>
              <a:defRPr/>
            </a:pPr>
            <a:r>
              <a:rPr lang="en-US"/>
              <a:t>  There are four hitch classes based on weight capacity:</a:t>
            </a:r>
          </a:p>
          <a:p>
            <a:pPr eaLnBrk="1" hangingPunct="1">
              <a:buClr>
                <a:schemeClr val="bg2"/>
              </a:buClr>
              <a:buFontTx/>
              <a:buNone/>
              <a:defRPr/>
            </a:pPr>
            <a:endParaRPr lang="en-US"/>
          </a:p>
          <a:p>
            <a:pPr lvl="1" eaLnBrk="1" hangingPunct="1">
              <a:defRPr/>
            </a:pPr>
            <a:r>
              <a:rPr lang="en-US"/>
              <a:t>Class I    less than 2000 lbs</a:t>
            </a:r>
          </a:p>
          <a:p>
            <a:pPr lvl="1" eaLnBrk="1" hangingPunct="1">
              <a:defRPr/>
            </a:pPr>
            <a:r>
              <a:rPr lang="en-US"/>
              <a:t>Class II   less than 3500 lbs (frame mounted)</a:t>
            </a:r>
          </a:p>
          <a:p>
            <a:pPr lvl="1" eaLnBrk="1" hangingPunct="1">
              <a:defRPr/>
            </a:pPr>
            <a:r>
              <a:rPr lang="en-US"/>
              <a:t>Class III  less than 5000 lbs</a:t>
            </a:r>
          </a:p>
          <a:p>
            <a:pPr lvl="1" eaLnBrk="1" hangingPunct="1">
              <a:defRPr/>
            </a:pPr>
            <a:r>
              <a:rPr lang="en-US"/>
              <a:t>Class IV up to 10000 lbs </a:t>
            </a:r>
          </a:p>
          <a:p>
            <a:pPr eaLnBrk="1" hangingPunct="1">
              <a:buFontTx/>
              <a:buNone/>
              <a:defRPr/>
            </a:pPr>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15715">
                                            <p:txEl>
                                              <p:pRg st="0" end="0"/>
                                            </p:txEl>
                                          </p:spTgt>
                                        </p:tgtEl>
                                        <p:attrNameLst>
                                          <p:attrName>style.visibility</p:attrName>
                                        </p:attrNameLst>
                                      </p:cBhvr>
                                      <p:to>
                                        <p:strVal val="visible"/>
                                      </p:to>
                                    </p:set>
                                    <p:anim to="" calcmode="lin" valueType="num">
                                      <p:cBhvr>
                                        <p:cTn id="7" dur="1" fill="hold"/>
                                        <p:tgtEl>
                                          <p:spTgt spid="115715">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499"/>
                                          </p:stCondLst>
                                        </p:cTn>
                                        <p:tgtEl>
                                          <p:spTgt spid="115715">
                                            <p:txEl>
                                              <p:pRg st="2" end="2"/>
                                            </p:txEl>
                                          </p:spTgt>
                                        </p:tgtEl>
                                        <p:attrNameLst>
                                          <p:attrName>style.visibility</p:attrName>
                                        </p:attrNameLst>
                                      </p:cBhvr>
                                      <p:to>
                                        <p:strVal val="visible"/>
                                      </p:to>
                                    </p:set>
                                    <p:anim to="" calcmode="lin" valueType="num">
                                      <p:cBhvr>
                                        <p:cTn id="10" dur="1" fill="hold"/>
                                        <p:tgtEl>
                                          <p:spTgt spid="115715">
                                            <p:txEl>
                                              <p:pRg st="2" end="2"/>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499"/>
                                          </p:stCondLst>
                                        </p:cTn>
                                        <p:tgtEl>
                                          <p:spTgt spid="115715">
                                            <p:txEl>
                                              <p:pRg st="3" end="3"/>
                                            </p:txEl>
                                          </p:spTgt>
                                        </p:tgtEl>
                                        <p:attrNameLst>
                                          <p:attrName>style.visibility</p:attrName>
                                        </p:attrNameLst>
                                      </p:cBhvr>
                                      <p:to>
                                        <p:strVal val="visible"/>
                                      </p:to>
                                    </p:set>
                                    <p:anim to="" calcmode="lin" valueType="num">
                                      <p:cBhvr>
                                        <p:cTn id="13" dur="1" fill="hold"/>
                                        <p:tgtEl>
                                          <p:spTgt spid="115715">
                                            <p:txEl>
                                              <p:pRg st="3" end="3"/>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499"/>
                                          </p:stCondLst>
                                        </p:cTn>
                                        <p:tgtEl>
                                          <p:spTgt spid="115715">
                                            <p:txEl>
                                              <p:pRg st="4" end="4"/>
                                            </p:txEl>
                                          </p:spTgt>
                                        </p:tgtEl>
                                        <p:attrNameLst>
                                          <p:attrName>style.visibility</p:attrName>
                                        </p:attrNameLst>
                                      </p:cBhvr>
                                      <p:to>
                                        <p:strVal val="visible"/>
                                      </p:to>
                                    </p:set>
                                    <p:anim to="" calcmode="lin" valueType="num">
                                      <p:cBhvr>
                                        <p:cTn id="16" dur="1" fill="hold"/>
                                        <p:tgtEl>
                                          <p:spTgt spid="115715">
                                            <p:txEl>
                                              <p:pRg st="4" end="4"/>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499"/>
                                          </p:stCondLst>
                                        </p:cTn>
                                        <p:tgtEl>
                                          <p:spTgt spid="115715">
                                            <p:txEl>
                                              <p:pRg st="5" end="5"/>
                                            </p:txEl>
                                          </p:spTgt>
                                        </p:tgtEl>
                                        <p:attrNameLst>
                                          <p:attrName>style.visibility</p:attrName>
                                        </p:attrNameLst>
                                      </p:cBhvr>
                                      <p:to>
                                        <p:strVal val="visible"/>
                                      </p:to>
                                    </p:set>
                                    <p:anim to="" calcmode="lin" valueType="num">
                                      <p:cBhvr>
                                        <p:cTn id="19" dur="1" fill="hold"/>
                                        <p:tgtEl>
                                          <p:spTgt spid="115715">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2"/>
          <p:cNvPicPr>
            <a:picLocks noChangeAspect="1" noChangeArrowheads="1"/>
          </p:cNvPicPr>
          <p:nvPr/>
        </p:nvPicPr>
        <p:blipFill>
          <a:blip r:embed="rId2" cstate="print"/>
          <a:srcRect/>
          <a:stretch>
            <a:fillRect/>
          </a:stretch>
        </p:blipFill>
        <p:spPr bwMode="auto">
          <a:xfrm>
            <a:off x="1143000" y="1676400"/>
            <a:ext cx="6886575" cy="4383088"/>
          </a:xfrm>
          <a:prstGeom prst="rect">
            <a:avLst/>
          </a:prstGeom>
          <a:noFill/>
          <a:ln w="9525">
            <a:noFill/>
            <a:miter lim="800000"/>
            <a:headEnd type="none" w="sm" len="sm"/>
            <a:tailEnd type="none" w="sm" len="sm"/>
          </a:ln>
        </p:spPr>
      </p:pic>
      <p:sp>
        <p:nvSpPr>
          <p:cNvPr id="30722" name="Text Box 3"/>
          <p:cNvSpPr txBox="1">
            <a:spLocks noChangeArrowheads="1"/>
          </p:cNvSpPr>
          <p:nvPr/>
        </p:nvSpPr>
        <p:spPr bwMode="auto">
          <a:xfrm>
            <a:off x="1371600" y="457200"/>
            <a:ext cx="6858000" cy="579438"/>
          </a:xfrm>
          <a:prstGeom prst="rect">
            <a:avLst/>
          </a:prstGeom>
          <a:noFill/>
          <a:ln w="9525">
            <a:noFill/>
            <a:miter lim="800000"/>
            <a:headEnd type="none" w="sm" len="sm"/>
            <a:tailEnd type="none" w="sm" len="sm"/>
          </a:ln>
        </p:spPr>
        <p:txBody>
          <a:bodyPr>
            <a:spAutoFit/>
          </a:bodyPr>
          <a:lstStyle/>
          <a:p>
            <a:pPr>
              <a:spcBef>
                <a:spcPct val="50000"/>
              </a:spcBef>
            </a:pPr>
            <a:endParaRPr lang="en-US" sz="3200">
              <a:latin typeface="Times New Roman" pitchFamily="18" charset="0"/>
            </a:endParaRPr>
          </a:p>
        </p:txBody>
      </p:sp>
      <p:sp>
        <p:nvSpPr>
          <p:cNvPr id="30723" name="Text Box 4"/>
          <p:cNvSpPr txBox="1">
            <a:spLocks noChangeArrowheads="1"/>
          </p:cNvSpPr>
          <p:nvPr/>
        </p:nvSpPr>
        <p:spPr bwMode="auto">
          <a:xfrm flipV="1">
            <a:off x="8305800" y="1143000"/>
            <a:ext cx="228600" cy="762000"/>
          </a:xfrm>
          <a:prstGeom prst="rect">
            <a:avLst/>
          </a:prstGeom>
          <a:noFill/>
          <a:ln w="9525">
            <a:noFill/>
            <a:miter lim="800000"/>
            <a:headEnd type="none" w="sm" len="sm"/>
            <a:tailEnd type="none" w="sm" len="sm"/>
          </a:ln>
        </p:spPr>
        <p:txBody>
          <a:bodyPr rot="10800000">
            <a:spAutoFit/>
          </a:bodyPr>
          <a:lstStyle/>
          <a:p>
            <a:pPr algn="ctr">
              <a:spcBef>
                <a:spcPct val="50000"/>
              </a:spcBef>
            </a:pPr>
            <a:endParaRPr lang="en-US" sz="4400">
              <a:solidFill>
                <a:schemeClr val="tx2"/>
              </a:solidFill>
              <a:latin typeface="Arial" charset="0"/>
            </a:endParaRPr>
          </a:p>
        </p:txBody>
      </p:sp>
      <p:sp>
        <p:nvSpPr>
          <p:cNvPr id="109574" name="Rectangle 6"/>
          <p:cNvSpPr>
            <a:spLocks noGrp="1" noChangeArrowheads="1"/>
          </p:cNvSpPr>
          <p:nvPr>
            <p:ph type="title"/>
          </p:nvPr>
        </p:nvSpPr>
        <p:spPr/>
        <p:txBody>
          <a:bodyPr/>
          <a:lstStyle/>
          <a:p>
            <a:pPr eaLnBrk="1" hangingPunct="1">
              <a:defRPr/>
            </a:pPr>
            <a:r>
              <a:rPr lang="en-US"/>
              <a:t>Ref (a)Fig. 6-16</a:t>
            </a: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defRPr/>
            </a:pPr>
            <a:r>
              <a:rPr lang="en-US"/>
              <a:t>Trailering the Boat</a:t>
            </a:r>
          </a:p>
        </p:txBody>
      </p:sp>
      <p:sp>
        <p:nvSpPr>
          <p:cNvPr id="114691" name="Rectangle 3"/>
          <p:cNvSpPr>
            <a:spLocks noGrp="1" noChangeArrowheads="1"/>
          </p:cNvSpPr>
          <p:nvPr>
            <p:ph type="body" idx="1"/>
          </p:nvPr>
        </p:nvSpPr>
        <p:spPr>
          <a:xfrm>
            <a:off x="457200" y="1905000"/>
            <a:ext cx="8229600" cy="4343400"/>
          </a:xfrm>
        </p:spPr>
        <p:txBody>
          <a:bodyPr/>
          <a:lstStyle/>
          <a:p>
            <a:pPr eaLnBrk="1" hangingPunct="1">
              <a:buClr>
                <a:schemeClr val="bg2"/>
              </a:buClr>
              <a:defRPr/>
            </a:pPr>
            <a:r>
              <a:rPr lang="en-US" sz="2800" dirty="0">
                <a:latin typeface="TimesNewRoman" charset="0"/>
              </a:rPr>
              <a:t>When transported on a trailer, the boat should be supported structurally as evenly across the hull as possible.</a:t>
            </a:r>
          </a:p>
          <a:p>
            <a:pPr eaLnBrk="1" hangingPunct="1">
              <a:buClr>
                <a:schemeClr val="bg2"/>
              </a:buClr>
              <a:defRPr/>
            </a:pPr>
            <a:endParaRPr lang="en-US" sz="2800" dirty="0">
              <a:latin typeface="TimesNewRoman" charset="0"/>
            </a:endParaRPr>
          </a:p>
          <a:p>
            <a:pPr eaLnBrk="1" hangingPunct="1">
              <a:buClr>
                <a:schemeClr val="bg2"/>
              </a:buClr>
              <a:defRPr/>
            </a:pPr>
            <a:r>
              <a:rPr lang="en-US" sz="2800" dirty="0"/>
              <a:t>This allows for even weight distribution.</a:t>
            </a:r>
          </a:p>
          <a:p>
            <a:pPr eaLnBrk="1" hangingPunct="1">
              <a:buClr>
                <a:schemeClr val="bg2"/>
              </a:buClr>
              <a:defRPr/>
            </a:pPr>
            <a:endParaRPr lang="en-US" sz="2800" dirty="0"/>
          </a:p>
          <a:p>
            <a:pPr eaLnBrk="1" hangingPunct="1">
              <a:buClr>
                <a:schemeClr val="bg2"/>
              </a:buClr>
              <a:defRPr/>
            </a:pPr>
            <a:r>
              <a:rPr lang="en-US" sz="2800" dirty="0"/>
              <a:t>The capacity of the trailer should be greater than </a:t>
            </a:r>
            <a:r>
              <a:rPr lang="en-US" sz="2800" dirty="0" smtClean="0"/>
              <a:t>the total </a:t>
            </a:r>
            <a:r>
              <a:rPr lang="en-US" sz="2800" dirty="0"/>
              <a:t>weight of </a:t>
            </a:r>
            <a:r>
              <a:rPr lang="en-US" sz="2800" dirty="0" smtClean="0"/>
              <a:t>the boat </a:t>
            </a:r>
            <a:r>
              <a:rPr lang="en-US" sz="2800" dirty="0"/>
              <a:t>engines and </a:t>
            </a:r>
            <a:r>
              <a:rPr lang="en-US" sz="2800" dirty="0" smtClean="0"/>
              <a:t>equipment.</a:t>
            </a:r>
            <a:endParaRPr lang="en-US" sz="2800" dirty="0"/>
          </a:p>
          <a:p>
            <a:pPr eaLnBrk="1" hangingPunct="1">
              <a:buClr>
                <a:schemeClr val="tx1"/>
              </a:buClr>
              <a:defRPr/>
            </a:pPr>
            <a:endParaRPr lang="en-US" sz="2800" dirty="0">
              <a:solidFill>
                <a:srgbClr val="003399"/>
              </a:solidFill>
            </a:endParaRPr>
          </a:p>
          <a:p>
            <a:pPr eaLnBrk="1" hangingPunct="1">
              <a:buClr>
                <a:schemeClr val="tx1"/>
              </a:buClr>
              <a:defRPr/>
            </a:pPr>
            <a:endParaRPr lang="en-US" dirty="0">
              <a:solidFill>
                <a:srgbClr val="003399"/>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14691">
                                            <p:txEl>
                                              <p:pRg st="0" end="0"/>
                                            </p:txEl>
                                          </p:spTgt>
                                        </p:tgtEl>
                                        <p:attrNameLst>
                                          <p:attrName>style.visibility</p:attrName>
                                        </p:attrNameLst>
                                      </p:cBhvr>
                                      <p:to>
                                        <p:strVal val="visible"/>
                                      </p:to>
                                    </p:set>
                                    <p:anim to="" calcmode="lin" valueType="num">
                                      <p:cBhvr>
                                        <p:cTn id="7" dur="1" fill="hold"/>
                                        <p:tgtEl>
                                          <p:spTgt spid="11469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14691">
                                            <p:txEl>
                                              <p:pRg st="2" end="2"/>
                                            </p:txEl>
                                          </p:spTgt>
                                        </p:tgtEl>
                                        <p:attrNameLst>
                                          <p:attrName>style.visibility</p:attrName>
                                        </p:attrNameLst>
                                      </p:cBhvr>
                                      <p:to>
                                        <p:strVal val="visible"/>
                                      </p:to>
                                    </p:set>
                                    <p:anim to="" calcmode="lin" valueType="num">
                                      <p:cBhvr>
                                        <p:cTn id="12" dur="1" fill="hold"/>
                                        <p:tgtEl>
                                          <p:spTgt spid="114691">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14691">
                                            <p:txEl>
                                              <p:pRg st="4" end="4"/>
                                            </p:txEl>
                                          </p:spTgt>
                                        </p:tgtEl>
                                        <p:attrNameLst>
                                          <p:attrName>style.visibility</p:attrName>
                                        </p:attrNameLst>
                                      </p:cBhvr>
                                      <p:to>
                                        <p:strVal val="visible"/>
                                      </p:to>
                                    </p:set>
                                    <p:anim to="" calcmode="lin" valueType="num">
                                      <p:cBhvr>
                                        <p:cTn id="17" dur="1" fill="hold"/>
                                        <p:tgtEl>
                                          <p:spTgt spid="11469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defRPr/>
            </a:pPr>
            <a:r>
              <a:rPr lang="en-US"/>
              <a:t>References &amp; Guidelines</a:t>
            </a:r>
          </a:p>
        </p:txBody>
      </p:sp>
      <p:sp>
        <p:nvSpPr>
          <p:cNvPr id="99331" name="Rectangle 3"/>
          <p:cNvSpPr>
            <a:spLocks noGrp="1" noChangeArrowheads="1"/>
          </p:cNvSpPr>
          <p:nvPr>
            <p:ph type="body" idx="1"/>
          </p:nvPr>
        </p:nvSpPr>
        <p:spPr/>
        <p:txBody>
          <a:bodyPr/>
          <a:lstStyle/>
          <a:p>
            <a:pPr eaLnBrk="1" hangingPunct="1">
              <a:buClr>
                <a:schemeClr val="bg2"/>
              </a:buClr>
              <a:defRPr/>
            </a:pPr>
            <a:r>
              <a:rPr lang="en-US" dirty="0"/>
              <a:t>Non-Standard Boat Operator’s Handbook</a:t>
            </a:r>
          </a:p>
          <a:p>
            <a:pPr eaLnBrk="1" hangingPunct="1">
              <a:buClr>
                <a:schemeClr val="bg2"/>
              </a:buClr>
              <a:buFontTx/>
              <a:buNone/>
              <a:defRPr/>
            </a:pPr>
            <a:r>
              <a:rPr lang="en-US" dirty="0"/>
              <a:t>   COMDTINST 16114.28</a:t>
            </a:r>
          </a:p>
          <a:p>
            <a:pPr eaLnBrk="1" hangingPunct="1">
              <a:buClr>
                <a:schemeClr val="bg2"/>
              </a:buClr>
              <a:defRPr/>
            </a:pPr>
            <a:endParaRPr lang="en-US" dirty="0"/>
          </a:p>
          <a:p>
            <a:pPr eaLnBrk="1" hangingPunct="1">
              <a:buClr>
                <a:schemeClr val="bg2"/>
              </a:buClr>
              <a:defRPr/>
            </a:pPr>
            <a:r>
              <a:rPr lang="en-US" dirty="0"/>
              <a:t>Small Boat Trailering and Towing Comprehensive PQS                          </a:t>
            </a:r>
          </a:p>
          <a:p>
            <a:pPr eaLnBrk="1" hangingPunct="1">
              <a:buClr>
                <a:schemeClr val="bg2"/>
              </a:buClr>
              <a:defRPr/>
            </a:pPr>
            <a:endParaRPr lang="en-US" dirty="0"/>
          </a:p>
          <a:p>
            <a:pPr eaLnBrk="1" hangingPunct="1">
              <a:buClr>
                <a:schemeClr val="bg2"/>
              </a:buClr>
              <a:defRPr/>
            </a:pPr>
            <a:r>
              <a:rPr lang="en-US" dirty="0"/>
              <a:t>EZ Loader Owner’s Manual</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99331">
                                            <p:txEl>
                                              <p:pRg st="0" end="0"/>
                                            </p:txEl>
                                          </p:spTgt>
                                        </p:tgtEl>
                                        <p:attrNameLst>
                                          <p:attrName>style.visibility</p:attrName>
                                        </p:attrNameLst>
                                      </p:cBhvr>
                                      <p:to>
                                        <p:strVal val="visible"/>
                                      </p:to>
                                    </p:set>
                                    <p:anim to="" calcmode="lin" valueType="num">
                                      <p:cBhvr>
                                        <p:cTn id="7" dur="1" fill="hold"/>
                                        <p:tgtEl>
                                          <p:spTgt spid="9933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99331">
                                            <p:txEl>
                                              <p:pRg st="1" end="1"/>
                                            </p:txEl>
                                          </p:spTgt>
                                        </p:tgtEl>
                                        <p:attrNameLst>
                                          <p:attrName>style.visibility</p:attrName>
                                        </p:attrNameLst>
                                      </p:cBhvr>
                                      <p:to>
                                        <p:strVal val="visible"/>
                                      </p:to>
                                    </p:set>
                                    <p:anim to="" calcmode="lin" valueType="num">
                                      <p:cBhvr>
                                        <p:cTn id="12" dur="1" fill="hold"/>
                                        <p:tgtEl>
                                          <p:spTgt spid="99331">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99331">
                                            <p:txEl>
                                              <p:pRg st="3" end="3"/>
                                            </p:txEl>
                                          </p:spTgt>
                                        </p:tgtEl>
                                        <p:attrNameLst>
                                          <p:attrName>style.visibility</p:attrName>
                                        </p:attrNameLst>
                                      </p:cBhvr>
                                      <p:to>
                                        <p:strVal val="visible"/>
                                      </p:to>
                                    </p:set>
                                    <p:anim to="" calcmode="lin" valueType="num">
                                      <p:cBhvr>
                                        <p:cTn id="17" dur="1" fill="hold"/>
                                        <p:tgtEl>
                                          <p:spTgt spid="99331">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99331">
                                            <p:txEl>
                                              <p:pRg st="5" end="5"/>
                                            </p:txEl>
                                          </p:spTgt>
                                        </p:tgtEl>
                                        <p:attrNameLst>
                                          <p:attrName>style.visibility</p:attrName>
                                        </p:attrNameLst>
                                      </p:cBhvr>
                                      <p:to>
                                        <p:strVal val="visible"/>
                                      </p:to>
                                    </p:set>
                                    <p:anim to="" calcmode="lin" valueType="num">
                                      <p:cBhvr>
                                        <p:cTn id="22" dur="1" fill="hold"/>
                                        <p:tgtEl>
                                          <p:spTgt spid="99331">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defRPr/>
            </a:pPr>
            <a:r>
              <a:rPr lang="en-US"/>
              <a:t>Proper/Improper Weight Distribution</a:t>
            </a:r>
          </a:p>
        </p:txBody>
      </p:sp>
      <p:pic>
        <p:nvPicPr>
          <p:cNvPr id="32770" name="Picture 5"/>
          <p:cNvPicPr>
            <a:picLocks noChangeAspect="1" noChangeArrowheads="1"/>
          </p:cNvPicPr>
          <p:nvPr/>
        </p:nvPicPr>
        <p:blipFill>
          <a:blip r:embed="rId2" cstate="print"/>
          <a:srcRect/>
          <a:stretch>
            <a:fillRect/>
          </a:stretch>
        </p:blipFill>
        <p:spPr bwMode="auto">
          <a:xfrm>
            <a:off x="4800600" y="3886200"/>
            <a:ext cx="3733800" cy="2057400"/>
          </a:xfrm>
          <a:prstGeom prst="rect">
            <a:avLst/>
          </a:prstGeom>
          <a:noFill/>
          <a:ln w="9525">
            <a:noFill/>
            <a:miter lim="800000"/>
            <a:headEnd type="none" w="sm" len="sm"/>
            <a:tailEnd type="none" w="sm" len="sm"/>
          </a:ln>
        </p:spPr>
      </p:pic>
      <p:pic>
        <p:nvPicPr>
          <p:cNvPr id="32771" name="Picture 6"/>
          <p:cNvPicPr>
            <a:picLocks noChangeAspect="1" noChangeArrowheads="1"/>
          </p:cNvPicPr>
          <p:nvPr/>
        </p:nvPicPr>
        <p:blipFill>
          <a:blip r:embed="rId3" cstate="print"/>
          <a:srcRect/>
          <a:stretch>
            <a:fillRect/>
          </a:stretch>
        </p:blipFill>
        <p:spPr bwMode="auto">
          <a:xfrm>
            <a:off x="304800" y="3810000"/>
            <a:ext cx="3714750" cy="2133600"/>
          </a:xfrm>
          <a:prstGeom prst="rect">
            <a:avLst/>
          </a:prstGeom>
          <a:noFill/>
          <a:ln w="9525">
            <a:noFill/>
            <a:miter lim="800000"/>
            <a:headEnd type="none" w="sm" len="sm"/>
            <a:tailEnd type="none" w="sm" len="sm"/>
          </a:ln>
        </p:spPr>
      </p:pic>
      <p:pic>
        <p:nvPicPr>
          <p:cNvPr id="32772" name="Picture 7"/>
          <p:cNvPicPr>
            <a:picLocks noChangeAspect="1" noChangeArrowheads="1"/>
          </p:cNvPicPr>
          <p:nvPr/>
        </p:nvPicPr>
        <p:blipFill>
          <a:blip r:embed="rId4" cstate="print"/>
          <a:srcRect/>
          <a:stretch>
            <a:fillRect/>
          </a:stretch>
        </p:blipFill>
        <p:spPr bwMode="auto">
          <a:xfrm>
            <a:off x="2819400" y="2133600"/>
            <a:ext cx="3667125" cy="1581150"/>
          </a:xfrm>
          <a:prstGeom prst="rect">
            <a:avLst/>
          </a:prstGeom>
          <a:noFill/>
          <a:ln w="9525">
            <a:noFill/>
            <a:miter lim="800000"/>
            <a:headEnd type="none" w="sm" len="sm"/>
            <a:tailEnd type="none" w="sm" len="sm"/>
          </a:ln>
        </p:spPr>
      </p:pic>
      <p:sp>
        <p:nvSpPr>
          <p:cNvPr id="32773" name="Text Box 8"/>
          <p:cNvSpPr txBox="1">
            <a:spLocks noChangeArrowheads="1"/>
          </p:cNvSpPr>
          <p:nvPr/>
        </p:nvSpPr>
        <p:spPr bwMode="auto">
          <a:xfrm>
            <a:off x="1143000" y="6324600"/>
            <a:ext cx="5791200" cy="457200"/>
          </a:xfrm>
          <a:prstGeom prst="rect">
            <a:avLst/>
          </a:prstGeom>
          <a:noFill/>
          <a:ln w="9525">
            <a:noFill/>
            <a:miter lim="800000"/>
            <a:headEnd type="none" w="sm" len="sm"/>
            <a:tailEnd type="none" w="sm" len="sm"/>
          </a:ln>
        </p:spPr>
        <p:txBody>
          <a:bodyPr>
            <a:spAutoFit/>
          </a:bodyPr>
          <a:lstStyle/>
          <a:p>
            <a:pPr>
              <a:spcBef>
                <a:spcPct val="50000"/>
              </a:spcBef>
            </a:pPr>
            <a:r>
              <a:rPr lang="en-US" sz="2400">
                <a:latin typeface="Times New Roman" pitchFamily="18" charset="0"/>
              </a:rPr>
              <a:t>WRONG                                      WRONG</a:t>
            </a:r>
          </a:p>
        </p:txBody>
      </p:sp>
      <p:sp>
        <p:nvSpPr>
          <p:cNvPr id="32774" name="Text Box 9"/>
          <p:cNvSpPr txBox="1">
            <a:spLocks noChangeArrowheads="1"/>
          </p:cNvSpPr>
          <p:nvPr/>
        </p:nvSpPr>
        <p:spPr bwMode="auto">
          <a:xfrm>
            <a:off x="914400" y="2209800"/>
            <a:ext cx="1752600" cy="457200"/>
          </a:xfrm>
          <a:prstGeom prst="rect">
            <a:avLst/>
          </a:prstGeom>
          <a:noFill/>
          <a:ln w="9525">
            <a:noFill/>
            <a:miter lim="800000"/>
            <a:headEnd type="none" w="sm" len="sm"/>
            <a:tailEnd type="none" w="sm" len="sm"/>
          </a:ln>
        </p:spPr>
        <p:txBody>
          <a:bodyPr>
            <a:spAutoFit/>
          </a:bodyPr>
          <a:lstStyle/>
          <a:p>
            <a:pPr>
              <a:spcBef>
                <a:spcPct val="50000"/>
              </a:spcBef>
            </a:pPr>
            <a:r>
              <a:rPr lang="en-US" sz="2400">
                <a:latin typeface="Times New Roman" pitchFamily="18" charset="0"/>
              </a:rPr>
              <a:t>RIGHT</a:t>
            </a: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US"/>
              <a:t>Tow Vehicle</a:t>
            </a:r>
          </a:p>
        </p:txBody>
      </p:sp>
      <p:sp>
        <p:nvSpPr>
          <p:cNvPr id="49155" name="Rectangle 3"/>
          <p:cNvSpPr>
            <a:spLocks noGrp="1" noChangeArrowheads="1"/>
          </p:cNvSpPr>
          <p:nvPr>
            <p:ph type="body" idx="1"/>
          </p:nvPr>
        </p:nvSpPr>
        <p:spPr/>
        <p:txBody>
          <a:bodyPr/>
          <a:lstStyle/>
          <a:p>
            <a:pPr lvl="1" eaLnBrk="1" hangingPunct="1">
              <a:lnSpc>
                <a:spcPct val="90000"/>
              </a:lnSpc>
              <a:buClr>
                <a:schemeClr val="bg1"/>
              </a:buClr>
              <a:buFontTx/>
              <a:buChar char="•"/>
              <a:defRPr/>
            </a:pPr>
            <a:r>
              <a:rPr lang="en-US" sz="2400" dirty="0"/>
              <a:t>The tow vehicle must be capable of handling GTW plus the weight of the passengers and equipment carried inside the vehicle.</a:t>
            </a:r>
          </a:p>
          <a:p>
            <a:pPr lvl="1" eaLnBrk="1" hangingPunct="1">
              <a:lnSpc>
                <a:spcPct val="90000"/>
              </a:lnSpc>
              <a:buClr>
                <a:schemeClr val="bg1"/>
              </a:buClr>
              <a:buFontTx/>
              <a:buNone/>
              <a:defRPr/>
            </a:pPr>
            <a:endParaRPr lang="en-US" sz="2400" dirty="0"/>
          </a:p>
          <a:p>
            <a:pPr lvl="1" eaLnBrk="1" hangingPunct="1">
              <a:lnSpc>
                <a:spcPct val="90000"/>
              </a:lnSpc>
              <a:buClr>
                <a:schemeClr val="bg1"/>
              </a:buClr>
              <a:buFontTx/>
              <a:buChar char="•"/>
              <a:defRPr/>
            </a:pPr>
            <a:r>
              <a:rPr lang="en-US" sz="2400" dirty="0"/>
              <a:t>Vehicle may have to be equipped with:</a:t>
            </a:r>
            <a:endParaRPr lang="en-US" sz="2400" dirty="0">
              <a:latin typeface="SymbolMT" charset="0"/>
            </a:endParaRPr>
          </a:p>
          <a:p>
            <a:pPr lvl="2" eaLnBrk="1" hangingPunct="1">
              <a:lnSpc>
                <a:spcPct val="90000"/>
              </a:lnSpc>
              <a:buClr>
                <a:schemeClr val="bg1"/>
              </a:buClr>
              <a:buFont typeface="Wingdings" pitchFamily="2" charset="2"/>
              <a:buChar char="Ø"/>
              <a:defRPr/>
            </a:pPr>
            <a:r>
              <a:rPr lang="en-US" sz="2000" dirty="0" smtClean="0">
                <a:latin typeface="TimesNewRoman" charset="0"/>
              </a:rPr>
              <a:t>Engine </a:t>
            </a:r>
            <a:r>
              <a:rPr lang="en-US" sz="2000" dirty="0">
                <a:latin typeface="TimesNewRoman" charset="0"/>
              </a:rPr>
              <a:t>of adequate power </a:t>
            </a:r>
            <a:endParaRPr lang="en-US" sz="2000" dirty="0">
              <a:latin typeface="SymbolMT" charset="0"/>
            </a:endParaRPr>
          </a:p>
          <a:p>
            <a:pPr lvl="2" eaLnBrk="1" hangingPunct="1">
              <a:lnSpc>
                <a:spcPct val="90000"/>
              </a:lnSpc>
              <a:buClr>
                <a:schemeClr val="bg1"/>
              </a:buClr>
              <a:buFont typeface="Wingdings" pitchFamily="2" charset="2"/>
              <a:buChar char="Ø"/>
              <a:defRPr/>
            </a:pPr>
            <a:r>
              <a:rPr lang="en-US" sz="2000" dirty="0" smtClean="0">
                <a:latin typeface="TimesNewRoman" charset="0"/>
              </a:rPr>
              <a:t>Transmission </a:t>
            </a:r>
            <a:r>
              <a:rPr lang="en-US" sz="2000" dirty="0">
                <a:latin typeface="TimesNewRoman" charset="0"/>
              </a:rPr>
              <a:t>and rear-end designed for towing </a:t>
            </a:r>
            <a:endParaRPr lang="en-US" sz="2000" dirty="0">
              <a:latin typeface="SymbolMT" charset="0"/>
            </a:endParaRPr>
          </a:p>
          <a:p>
            <a:pPr lvl="2" eaLnBrk="1" hangingPunct="1">
              <a:lnSpc>
                <a:spcPct val="90000"/>
              </a:lnSpc>
              <a:buClr>
                <a:schemeClr val="bg1"/>
              </a:buClr>
              <a:buFont typeface="Wingdings" pitchFamily="2" charset="2"/>
              <a:buChar char="Ø"/>
              <a:defRPr/>
            </a:pPr>
            <a:r>
              <a:rPr lang="en-US" sz="2000" dirty="0" smtClean="0">
                <a:latin typeface="TimesNewRoman" charset="0"/>
              </a:rPr>
              <a:t>Larger </a:t>
            </a:r>
            <a:r>
              <a:rPr lang="en-US" sz="2000" dirty="0">
                <a:latin typeface="TimesNewRoman" charset="0"/>
              </a:rPr>
              <a:t>cooling systems for the engine and </a:t>
            </a:r>
            <a:r>
              <a:rPr lang="en-US" sz="2000" dirty="0" smtClean="0">
                <a:latin typeface="TimesNewRoman" charset="0"/>
              </a:rPr>
              <a:t>transmission</a:t>
            </a:r>
            <a:endParaRPr lang="en-US" sz="2000" dirty="0">
              <a:latin typeface="SymbolMT" charset="0"/>
            </a:endParaRPr>
          </a:p>
          <a:p>
            <a:pPr lvl="2" eaLnBrk="1" hangingPunct="1">
              <a:lnSpc>
                <a:spcPct val="90000"/>
              </a:lnSpc>
              <a:buClr>
                <a:schemeClr val="bg1"/>
              </a:buClr>
              <a:buFont typeface="Wingdings" pitchFamily="2" charset="2"/>
              <a:buChar char="Ø"/>
              <a:defRPr/>
            </a:pPr>
            <a:r>
              <a:rPr lang="en-US" sz="2000" dirty="0" smtClean="0">
                <a:latin typeface="TimesNewRoman" charset="0"/>
              </a:rPr>
              <a:t>Heavy </a:t>
            </a:r>
            <a:r>
              <a:rPr lang="en-US" sz="2000" dirty="0">
                <a:latin typeface="TimesNewRoman" charset="0"/>
              </a:rPr>
              <a:t>duty brakes </a:t>
            </a:r>
            <a:endParaRPr lang="en-US" sz="2000" dirty="0">
              <a:latin typeface="SymbolMT" charset="0"/>
            </a:endParaRPr>
          </a:p>
          <a:p>
            <a:pPr lvl="2" eaLnBrk="1" hangingPunct="1">
              <a:lnSpc>
                <a:spcPct val="90000"/>
              </a:lnSpc>
              <a:buClr>
                <a:schemeClr val="bg1"/>
              </a:buClr>
              <a:buFont typeface="Wingdings" pitchFamily="2" charset="2"/>
              <a:buChar char="Ø"/>
              <a:defRPr/>
            </a:pPr>
            <a:r>
              <a:rPr lang="en-US" sz="2000" dirty="0" smtClean="0">
                <a:latin typeface="TimesNewRoman" charset="0"/>
              </a:rPr>
              <a:t>Load </a:t>
            </a:r>
            <a:r>
              <a:rPr lang="en-US" sz="2000" dirty="0">
                <a:latin typeface="TimesNewRoman" charset="0"/>
              </a:rPr>
              <a:t>bearing hitch attached to the frame, not the </a:t>
            </a:r>
            <a:r>
              <a:rPr lang="en-US" sz="2000" dirty="0" smtClean="0">
                <a:latin typeface="TimesNewRoman" charset="0"/>
              </a:rPr>
              <a:t>bumper  </a:t>
            </a:r>
            <a:endParaRPr lang="en-US" sz="20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9155">
                                            <p:txEl>
                                              <p:pRg st="0" end="0"/>
                                            </p:txEl>
                                          </p:spTgt>
                                        </p:tgtEl>
                                        <p:attrNameLst>
                                          <p:attrName>style.visibility</p:attrName>
                                        </p:attrNameLst>
                                      </p:cBhvr>
                                      <p:to>
                                        <p:strVal val="visible"/>
                                      </p:to>
                                    </p:set>
                                    <p:anim to="" calcmode="lin" valueType="num">
                                      <p:cBhvr>
                                        <p:cTn id="7" dur="1" fill="hold"/>
                                        <p:tgtEl>
                                          <p:spTgt spid="4915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49155">
                                            <p:txEl>
                                              <p:pRg st="2" end="2"/>
                                            </p:txEl>
                                          </p:spTgt>
                                        </p:tgtEl>
                                        <p:attrNameLst>
                                          <p:attrName>style.visibility</p:attrName>
                                        </p:attrNameLst>
                                      </p:cBhvr>
                                      <p:to>
                                        <p:strVal val="visible"/>
                                      </p:to>
                                    </p:set>
                                    <p:anim to="" calcmode="lin" valueType="num">
                                      <p:cBhvr>
                                        <p:cTn id="12" dur="1" fill="hold"/>
                                        <p:tgtEl>
                                          <p:spTgt spid="49155">
                                            <p:txEl>
                                              <p:pRg st="2" end="2"/>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499"/>
                                          </p:stCondLst>
                                        </p:cTn>
                                        <p:tgtEl>
                                          <p:spTgt spid="49155">
                                            <p:txEl>
                                              <p:pRg st="3" end="3"/>
                                            </p:txEl>
                                          </p:spTgt>
                                        </p:tgtEl>
                                        <p:attrNameLst>
                                          <p:attrName>style.visibility</p:attrName>
                                        </p:attrNameLst>
                                      </p:cBhvr>
                                      <p:to>
                                        <p:strVal val="visible"/>
                                      </p:to>
                                    </p:set>
                                    <p:anim to="" calcmode="lin" valueType="num">
                                      <p:cBhvr>
                                        <p:cTn id="15" dur="1" fill="hold"/>
                                        <p:tgtEl>
                                          <p:spTgt spid="49155">
                                            <p:txEl>
                                              <p:pRg st="3" end="3"/>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499"/>
                                          </p:stCondLst>
                                        </p:cTn>
                                        <p:tgtEl>
                                          <p:spTgt spid="49155">
                                            <p:txEl>
                                              <p:pRg st="4" end="4"/>
                                            </p:txEl>
                                          </p:spTgt>
                                        </p:tgtEl>
                                        <p:attrNameLst>
                                          <p:attrName>style.visibility</p:attrName>
                                        </p:attrNameLst>
                                      </p:cBhvr>
                                      <p:to>
                                        <p:strVal val="visible"/>
                                      </p:to>
                                    </p:set>
                                    <p:anim to="" calcmode="lin" valueType="num">
                                      <p:cBhvr>
                                        <p:cTn id="18" dur="1" fill="hold"/>
                                        <p:tgtEl>
                                          <p:spTgt spid="49155">
                                            <p:txEl>
                                              <p:pRg st="4" end="4"/>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499"/>
                                          </p:stCondLst>
                                        </p:cTn>
                                        <p:tgtEl>
                                          <p:spTgt spid="49155">
                                            <p:txEl>
                                              <p:pRg st="5" end="5"/>
                                            </p:txEl>
                                          </p:spTgt>
                                        </p:tgtEl>
                                        <p:attrNameLst>
                                          <p:attrName>style.visibility</p:attrName>
                                        </p:attrNameLst>
                                      </p:cBhvr>
                                      <p:to>
                                        <p:strVal val="visible"/>
                                      </p:to>
                                    </p:set>
                                    <p:anim to="" calcmode="lin" valueType="num">
                                      <p:cBhvr>
                                        <p:cTn id="21" dur="1" fill="hold"/>
                                        <p:tgtEl>
                                          <p:spTgt spid="49155">
                                            <p:txEl>
                                              <p:pRg st="5" end="5"/>
                                            </p:txEl>
                                          </p:spTgt>
                                        </p:tgtEl>
                                        <p:attrNameLst>
                                          <p:attrName/>
                                        </p:attrNameLst>
                                      </p:cBhvr>
                                    </p:anim>
                                  </p:childTnLst>
                                </p:cTn>
                              </p:par>
                              <p:par>
                                <p:cTn id="22" presetID="24" presetClass="entr" presetSubtype="0" fill="hold" grpId="0" nodeType="withEffect">
                                  <p:stCondLst>
                                    <p:cond delay="0"/>
                                  </p:stCondLst>
                                  <p:childTnLst>
                                    <p:set>
                                      <p:cBhvr>
                                        <p:cTn id="23" dur="1" fill="hold">
                                          <p:stCondLst>
                                            <p:cond delay="499"/>
                                          </p:stCondLst>
                                        </p:cTn>
                                        <p:tgtEl>
                                          <p:spTgt spid="49155">
                                            <p:txEl>
                                              <p:pRg st="6" end="6"/>
                                            </p:txEl>
                                          </p:spTgt>
                                        </p:tgtEl>
                                        <p:attrNameLst>
                                          <p:attrName>style.visibility</p:attrName>
                                        </p:attrNameLst>
                                      </p:cBhvr>
                                      <p:to>
                                        <p:strVal val="visible"/>
                                      </p:to>
                                    </p:set>
                                    <p:anim to="" calcmode="lin" valueType="num">
                                      <p:cBhvr>
                                        <p:cTn id="24" dur="1" fill="hold"/>
                                        <p:tgtEl>
                                          <p:spTgt spid="49155">
                                            <p:txEl>
                                              <p:pRg st="6" end="6"/>
                                            </p:txEl>
                                          </p:spTgt>
                                        </p:tgtEl>
                                        <p:attrNameLst>
                                          <p:attrName/>
                                        </p:attrNameLst>
                                      </p:cBhvr>
                                    </p:anim>
                                  </p:childTnLst>
                                </p:cTn>
                              </p:par>
                              <p:par>
                                <p:cTn id="25" presetID="24" presetClass="entr" presetSubtype="0" fill="hold" grpId="0" nodeType="withEffect">
                                  <p:stCondLst>
                                    <p:cond delay="0"/>
                                  </p:stCondLst>
                                  <p:childTnLst>
                                    <p:set>
                                      <p:cBhvr>
                                        <p:cTn id="26" dur="1" fill="hold">
                                          <p:stCondLst>
                                            <p:cond delay="499"/>
                                          </p:stCondLst>
                                        </p:cTn>
                                        <p:tgtEl>
                                          <p:spTgt spid="49155">
                                            <p:txEl>
                                              <p:pRg st="7" end="7"/>
                                            </p:txEl>
                                          </p:spTgt>
                                        </p:tgtEl>
                                        <p:attrNameLst>
                                          <p:attrName>style.visibility</p:attrName>
                                        </p:attrNameLst>
                                      </p:cBhvr>
                                      <p:to>
                                        <p:strVal val="visible"/>
                                      </p:to>
                                    </p:set>
                                    <p:anim to="" calcmode="lin" valueType="num">
                                      <p:cBhvr>
                                        <p:cTn id="27" dur="1" fill="hold"/>
                                        <p:tgtEl>
                                          <p:spTgt spid="49155">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a:solidFill>
                  <a:schemeClr val="tx1"/>
                </a:solidFill>
              </a:rPr>
              <a:t>Tie-Downs</a:t>
            </a:r>
          </a:p>
        </p:txBody>
      </p:sp>
      <p:sp>
        <p:nvSpPr>
          <p:cNvPr id="45059" name="Rectangle 3"/>
          <p:cNvSpPr>
            <a:spLocks noGrp="1" noChangeArrowheads="1"/>
          </p:cNvSpPr>
          <p:nvPr>
            <p:ph type="body" idx="1"/>
          </p:nvPr>
        </p:nvSpPr>
        <p:spPr/>
        <p:txBody>
          <a:bodyPr/>
          <a:lstStyle/>
          <a:p>
            <a:pPr eaLnBrk="1" hangingPunct="1">
              <a:lnSpc>
                <a:spcPct val="90000"/>
              </a:lnSpc>
              <a:buClr>
                <a:schemeClr val="bg1"/>
              </a:buClr>
              <a:buSzTx/>
              <a:defRPr/>
            </a:pPr>
            <a:r>
              <a:rPr lang="en-US" sz="2800"/>
              <a:t>Tie-downs and lower unit supports must be adjusted properly to prevent the boat from bouncing on the trailer.</a:t>
            </a:r>
          </a:p>
          <a:p>
            <a:pPr eaLnBrk="1" hangingPunct="1">
              <a:lnSpc>
                <a:spcPct val="90000"/>
              </a:lnSpc>
              <a:buClr>
                <a:schemeClr val="bg1"/>
              </a:buClr>
              <a:buSzTx/>
              <a:buFontTx/>
              <a:buNone/>
              <a:defRPr/>
            </a:pPr>
            <a:endParaRPr lang="en-US" sz="2800"/>
          </a:p>
          <a:p>
            <a:pPr eaLnBrk="1" hangingPunct="1">
              <a:lnSpc>
                <a:spcPct val="90000"/>
              </a:lnSpc>
              <a:buClr>
                <a:schemeClr val="bg1"/>
              </a:buClr>
              <a:buSzTx/>
              <a:defRPr/>
            </a:pPr>
            <a:r>
              <a:rPr lang="en-US" sz="2800"/>
              <a:t>The bow eye on the boat should be be secured with a rope, chain, or turnbuckle in addition to the winch cable</a:t>
            </a:r>
            <a:r>
              <a:rPr lang="en-US" sz="2800" b="1" i="1"/>
              <a:t>.</a:t>
            </a:r>
          </a:p>
          <a:p>
            <a:pPr eaLnBrk="1" hangingPunct="1">
              <a:lnSpc>
                <a:spcPct val="90000"/>
              </a:lnSpc>
              <a:buClr>
                <a:schemeClr val="bg1"/>
              </a:buClr>
              <a:buSzTx/>
              <a:buFontTx/>
              <a:buNone/>
              <a:defRPr/>
            </a:pPr>
            <a:endParaRPr lang="en-US" sz="2800" b="1" i="1"/>
          </a:p>
          <a:p>
            <a:pPr eaLnBrk="1" hangingPunct="1">
              <a:lnSpc>
                <a:spcPct val="90000"/>
              </a:lnSpc>
              <a:buClr>
                <a:schemeClr val="bg1"/>
              </a:buClr>
              <a:buSzTx/>
              <a:defRPr/>
            </a:pPr>
            <a:r>
              <a:rPr lang="en-US" sz="2800"/>
              <a:t>Additional straps may be required across the beam of the boat.</a:t>
            </a:r>
            <a:r>
              <a:rPr lang="en-US">
                <a:latin typeface="TimesNewRoman" charset="0"/>
              </a:rPr>
              <a:t> </a:t>
            </a:r>
            <a:endParaRPr lang="en-US" b="1" i="1"/>
          </a:p>
          <a:p>
            <a:pPr lvl="1" eaLnBrk="1" hangingPunct="1">
              <a:lnSpc>
                <a:spcPct val="90000"/>
              </a:lnSpc>
              <a:buClr>
                <a:schemeClr val="bg1"/>
              </a:buClr>
              <a:buFontTx/>
              <a:buChar char="•"/>
              <a:defRPr/>
            </a:pPr>
            <a:endParaRPr lang="en-US" sz="3200" b="1" i="1"/>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5059">
                                            <p:txEl>
                                              <p:pRg st="0" end="0"/>
                                            </p:txEl>
                                          </p:spTgt>
                                        </p:tgtEl>
                                        <p:attrNameLst>
                                          <p:attrName>style.visibility</p:attrName>
                                        </p:attrNameLst>
                                      </p:cBhvr>
                                      <p:to>
                                        <p:strVal val="visible"/>
                                      </p:to>
                                    </p:set>
                                    <p:anim to="" calcmode="lin" valueType="num">
                                      <p:cBhvr>
                                        <p:cTn id="7" dur="1" fill="hold"/>
                                        <p:tgtEl>
                                          <p:spTgt spid="4505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45059">
                                            <p:txEl>
                                              <p:pRg st="2" end="2"/>
                                            </p:txEl>
                                          </p:spTgt>
                                        </p:tgtEl>
                                        <p:attrNameLst>
                                          <p:attrName>style.visibility</p:attrName>
                                        </p:attrNameLst>
                                      </p:cBhvr>
                                      <p:to>
                                        <p:strVal val="visible"/>
                                      </p:to>
                                    </p:set>
                                    <p:anim to="" calcmode="lin" valueType="num">
                                      <p:cBhvr>
                                        <p:cTn id="12" dur="1" fill="hold"/>
                                        <p:tgtEl>
                                          <p:spTgt spid="45059">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45059">
                                            <p:txEl>
                                              <p:pRg st="4" end="4"/>
                                            </p:txEl>
                                          </p:spTgt>
                                        </p:tgtEl>
                                        <p:attrNameLst>
                                          <p:attrName>style.visibility</p:attrName>
                                        </p:attrNameLst>
                                      </p:cBhvr>
                                      <p:to>
                                        <p:strVal val="visible"/>
                                      </p:to>
                                    </p:set>
                                    <p:anim to="" calcmode="lin" valueType="num">
                                      <p:cBhvr>
                                        <p:cTn id="17" dur="1" fill="hold"/>
                                        <p:tgtEl>
                                          <p:spTgt spid="4505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a:t>Pretrailering Checklist	</a:t>
            </a:r>
          </a:p>
        </p:txBody>
      </p:sp>
      <p:sp>
        <p:nvSpPr>
          <p:cNvPr id="47107" name="Rectangle 3"/>
          <p:cNvSpPr>
            <a:spLocks noGrp="1" noChangeArrowheads="1"/>
          </p:cNvSpPr>
          <p:nvPr>
            <p:ph type="body" idx="1"/>
          </p:nvPr>
        </p:nvSpPr>
        <p:spPr>
          <a:xfrm>
            <a:off x="457200" y="1905000"/>
            <a:ext cx="8229600" cy="4648200"/>
          </a:xfrm>
        </p:spPr>
        <p:txBody>
          <a:bodyPr/>
          <a:lstStyle/>
          <a:p>
            <a:pPr eaLnBrk="1" hangingPunct="1">
              <a:lnSpc>
                <a:spcPct val="80000"/>
              </a:lnSpc>
              <a:buClr>
                <a:schemeClr val="bg2"/>
              </a:buClr>
              <a:defRPr/>
            </a:pPr>
            <a:r>
              <a:rPr lang="en-US" sz="2400"/>
              <a:t>Ensure the tow ball and coupler are the same size and bolts with washers are tightly secured.</a:t>
            </a:r>
          </a:p>
          <a:p>
            <a:pPr eaLnBrk="1" hangingPunct="1">
              <a:lnSpc>
                <a:spcPct val="80000"/>
              </a:lnSpc>
              <a:buClr>
                <a:schemeClr val="bg2"/>
              </a:buClr>
              <a:buFontTx/>
              <a:buNone/>
              <a:defRPr/>
            </a:pPr>
            <a:endParaRPr lang="en-US" sz="2400"/>
          </a:p>
          <a:p>
            <a:pPr eaLnBrk="1" hangingPunct="1">
              <a:lnSpc>
                <a:spcPct val="80000"/>
              </a:lnSpc>
              <a:buClr>
                <a:schemeClr val="bg2"/>
              </a:buClr>
              <a:defRPr/>
            </a:pPr>
            <a:r>
              <a:rPr lang="en-US" sz="2400"/>
              <a:t>Confirm coupler is completely over the ball and latching mechanism is locked down in place.</a:t>
            </a:r>
          </a:p>
          <a:p>
            <a:pPr eaLnBrk="1" hangingPunct="1">
              <a:lnSpc>
                <a:spcPct val="80000"/>
              </a:lnSpc>
              <a:buClr>
                <a:schemeClr val="bg2"/>
              </a:buClr>
              <a:buFontTx/>
              <a:buNone/>
              <a:defRPr/>
            </a:pPr>
            <a:endParaRPr lang="en-US" sz="2400"/>
          </a:p>
          <a:p>
            <a:pPr eaLnBrk="1" hangingPunct="1">
              <a:lnSpc>
                <a:spcPct val="80000"/>
              </a:lnSpc>
              <a:buClr>
                <a:schemeClr val="bg2"/>
              </a:buClr>
              <a:defRPr/>
            </a:pPr>
            <a:r>
              <a:rPr lang="en-US" sz="2400"/>
              <a:t>Ensure safety chains are attached, crisscrossing under the coupler to the frame of the tow vehicle.</a:t>
            </a:r>
          </a:p>
          <a:p>
            <a:pPr eaLnBrk="1" hangingPunct="1">
              <a:lnSpc>
                <a:spcPct val="80000"/>
              </a:lnSpc>
              <a:buClr>
                <a:schemeClr val="bg2"/>
              </a:buClr>
              <a:buFontTx/>
              <a:buNone/>
              <a:defRPr/>
            </a:pPr>
            <a:endParaRPr lang="en-US" sz="2400"/>
          </a:p>
          <a:p>
            <a:pPr eaLnBrk="1" hangingPunct="1">
              <a:lnSpc>
                <a:spcPct val="80000"/>
              </a:lnSpc>
              <a:buClr>
                <a:schemeClr val="bg2"/>
              </a:buClr>
              <a:defRPr/>
            </a:pPr>
            <a:r>
              <a:rPr lang="en-US" sz="2400"/>
              <a:t>Ensure breakaway cable is attached to tow vehicle.</a:t>
            </a:r>
          </a:p>
          <a:p>
            <a:pPr eaLnBrk="1" hangingPunct="1">
              <a:lnSpc>
                <a:spcPct val="80000"/>
              </a:lnSpc>
              <a:buClr>
                <a:schemeClr val="bg2"/>
              </a:buClr>
              <a:buFontTx/>
              <a:buNone/>
              <a:defRPr/>
            </a:pPr>
            <a:endParaRPr lang="en-US" sz="2400"/>
          </a:p>
          <a:p>
            <a:pPr eaLnBrk="1" hangingPunct="1">
              <a:lnSpc>
                <a:spcPct val="80000"/>
              </a:lnSpc>
              <a:buClr>
                <a:schemeClr val="bg2"/>
              </a:buClr>
              <a:defRPr/>
            </a:pPr>
            <a:r>
              <a:rPr lang="en-US" sz="2400"/>
              <a:t>Ensure coupler latch pin/lock is properly secured in coupler latch.</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7107">
                                            <p:txEl>
                                              <p:pRg st="0" end="0"/>
                                            </p:txEl>
                                          </p:spTgt>
                                        </p:tgtEl>
                                        <p:attrNameLst>
                                          <p:attrName>style.visibility</p:attrName>
                                        </p:attrNameLst>
                                      </p:cBhvr>
                                      <p:to>
                                        <p:strVal val="visible"/>
                                      </p:to>
                                    </p:set>
                                    <p:anim to="" calcmode="lin" valueType="num">
                                      <p:cBhvr>
                                        <p:cTn id="7" dur="1" fill="hold"/>
                                        <p:tgtEl>
                                          <p:spTgt spid="4710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47107">
                                            <p:txEl>
                                              <p:pRg st="2" end="2"/>
                                            </p:txEl>
                                          </p:spTgt>
                                        </p:tgtEl>
                                        <p:attrNameLst>
                                          <p:attrName>style.visibility</p:attrName>
                                        </p:attrNameLst>
                                      </p:cBhvr>
                                      <p:to>
                                        <p:strVal val="visible"/>
                                      </p:to>
                                    </p:set>
                                    <p:anim to="" calcmode="lin" valueType="num">
                                      <p:cBhvr>
                                        <p:cTn id="12" dur="1" fill="hold"/>
                                        <p:tgtEl>
                                          <p:spTgt spid="47107">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47107">
                                            <p:txEl>
                                              <p:pRg st="4" end="4"/>
                                            </p:txEl>
                                          </p:spTgt>
                                        </p:tgtEl>
                                        <p:attrNameLst>
                                          <p:attrName>style.visibility</p:attrName>
                                        </p:attrNameLst>
                                      </p:cBhvr>
                                      <p:to>
                                        <p:strVal val="visible"/>
                                      </p:to>
                                    </p:set>
                                    <p:anim to="" calcmode="lin" valueType="num">
                                      <p:cBhvr>
                                        <p:cTn id="17" dur="1" fill="hold"/>
                                        <p:tgtEl>
                                          <p:spTgt spid="47107">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47107">
                                            <p:txEl>
                                              <p:pRg st="6" end="6"/>
                                            </p:txEl>
                                          </p:spTgt>
                                        </p:tgtEl>
                                        <p:attrNameLst>
                                          <p:attrName>style.visibility</p:attrName>
                                        </p:attrNameLst>
                                      </p:cBhvr>
                                      <p:to>
                                        <p:strVal val="visible"/>
                                      </p:to>
                                    </p:set>
                                    <p:anim to="" calcmode="lin" valueType="num">
                                      <p:cBhvr>
                                        <p:cTn id="22" dur="1" fill="hold"/>
                                        <p:tgtEl>
                                          <p:spTgt spid="47107">
                                            <p:txEl>
                                              <p:pRg st="6" end="6"/>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47107">
                                            <p:txEl>
                                              <p:pRg st="8" end="8"/>
                                            </p:txEl>
                                          </p:spTgt>
                                        </p:tgtEl>
                                        <p:attrNameLst>
                                          <p:attrName>style.visibility</p:attrName>
                                        </p:attrNameLst>
                                      </p:cBhvr>
                                      <p:to>
                                        <p:strVal val="visible"/>
                                      </p:to>
                                    </p:set>
                                    <p:anim to="" calcmode="lin" valueType="num">
                                      <p:cBhvr>
                                        <p:cTn id="27" dur="1" fill="hold"/>
                                        <p:tgtEl>
                                          <p:spTgt spid="47107">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a:t>Pretrailering Checklist cont.</a:t>
            </a:r>
          </a:p>
        </p:txBody>
      </p:sp>
      <p:sp>
        <p:nvSpPr>
          <p:cNvPr id="51203" name="Rectangle 3"/>
          <p:cNvSpPr>
            <a:spLocks noGrp="1" noChangeArrowheads="1"/>
          </p:cNvSpPr>
          <p:nvPr>
            <p:ph type="body" idx="1"/>
          </p:nvPr>
        </p:nvSpPr>
        <p:spPr>
          <a:xfrm>
            <a:off x="457200" y="2438400"/>
            <a:ext cx="8229600" cy="3581400"/>
          </a:xfrm>
        </p:spPr>
        <p:txBody>
          <a:bodyPr/>
          <a:lstStyle/>
          <a:p>
            <a:pPr eaLnBrk="1" hangingPunct="1">
              <a:lnSpc>
                <a:spcPct val="90000"/>
              </a:lnSpc>
              <a:buClr>
                <a:schemeClr val="bg2"/>
              </a:buClr>
              <a:defRPr/>
            </a:pPr>
            <a:r>
              <a:rPr lang="en-US" sz="2400"/>
              <a:t>Check all lights and signals on trailer to ensure proper function.</a:t>
            </a:r>
          </a:p>
          <a:p>
            <a:pPr eaLnBrk="1" hangingPunct="1">
              <a:lnSpc>
                <a:spcPct val="90000"/>
              </a:lnSpc>
              <a:buClr>
                <a:schemeClr val="bg2"/>
              </a:buClr>
              <a:defRPr/>
            </a:pPr>
            <a:endParaRPr lang="en-US" sz="2400"/>
          </a:p>
          <a:p>
            <a:pPr eaLnBrk="1" hangingPunct="1">
              <a:lnSpc>
                <a:spcPct val="90000"/>
              </a:lnSpc>
              <a:buClr>
                <a:schemeClr val="bg2"/>
              </a:buClr>
              <a:defRPr/>
            </a:pPr>
            <a:r>
              <a:rPr lang="en-US" sz="2400"/>
              <a:t>Check the brakes and brake fluid level.</a:t>
            </a:r>
          </a:p>
          <a:p>
            <a:pPr eaLnBrk="1" hangingPunct="1">
              <a:lnSpc>
                <a:spcPct val="90000"/>
              </a:lnSpc>
              <a:buClr>
                <a:schemeClr val="bg2"/>
              </a:buClr>
              <a:defRPr/>
            </a:pPr>
            <a:endParaRPr lang="en-US" sz="2400"/>
          </a:p>
          <a:p>
            <a:pPr eaLnBrk="1" hangingPunct="1">
              <a:lnSpc>
                <a:spcPct val="90000"/>
              </a:lnSpc>
              <a:buClr>
                <a:schemeClr val="bg2"/>
              </a:buClr>
              <a:defRPr/>
            </a:pPr>
            <a:r>
              <a:rPr lang="en-US" sz="2400"/>
              <a:t>Adjust mirrors.</a:t>
            </a:r>
          </a:p>
          <a:p>
            <a:pPr eaLnBrk="1" hangingPunct="1">
              <a:lnSpc>
                <a:spcPct val="90000"/>
              </a:lnSpc>
              <a:buClr>
                <a:schemeClr val="bg2"/>
              </a:buClr>
              <a:buFontTx/>
              <a:buNone/>
              <a:defRPr/>
            </a:pPr>
            <a:endParaRPr lang="en-US" sz="2400"/>
          </a:p>
          <a:p>
            <a:pPr eaLnBrk="1" hangingPunct="1">
              <a:lnSpc>
                <a:spcPct val="90000"/>
              </a:lnSpc>
              <a:buClr>
                <a:schemeClr val="bg2"/>
              </a:buClr>
              <a:defRPr/>
            </a:pPr>
            <a:r>
              <a:rPr lang="en-US" sz="2400"/>
              <a:t>Check tires including spare and wheel bearings.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1203">
                                            <p:txEl>
                                              <p:pRg st="0" end="0"/>
                                            </p:txEl>
                                          </p:spTgt>
                                        </p:tgtEl>
                                        <p:attrNameLst>
                                          <p:attrName>style.visibility</p:attrName>
                                        </p:attrNameLst>
                                      </p:cBhvr>
                                      <p:to>
                                        <p:strVal val="visible"/>
                                      </p:to>
                                    </p:set>
                                    <p:anim to="" calcmode="lin" valueType="num">
                                      <p:cBhvr>
                                        <p:cTn id="7" dur="1" fill="hold"/>
                                        <p:tgtEl>
                                          <p:spTgt spid="5120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51203">
                                            <p:txEl>
                                              <p:pRg st="2" end="2"/>
                                            </p:txEl>
                                          </p:spTgt>
                                        </p:tgtEl>
                                        <p:attrNameLst>
                                          <p:attrName>style.visibility</p:attrName>
                                        </p:attrNameLst>
                                      </p:cBhvr>
                                      <p:to>
                                        <p:strVal val="visible"/>
                                      </p:to>
                                    </p:set>
                                    <p:anim to="" calcmode="lin" valueType="num">
                                      <p:cBhvr>
                                        <p:cTn id="12" dur="1" fill="hold"/>
                                        <p:tgtEl>
                                          <p:spTgt spid="5120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51203">
                                            <p:txEl>
                                              <p:pRg st="4" end="4"/>
                                            </p:txEl>
                                          </p:spTgt>
                                        </p:tgtEl>
                                        <p:attrNameLst>
                                          <p:attrName>style.visibility</p:attrName>
                                        </p:attrNameLst>
                                      </p:cBhvr>
                                      <p:to>
                                        <p:strVal val="visible"/>
                                      </p:to>
                                    </p:set>
                                    <p:anim to="" calcmode="lin" valueType="num">
                                      <p:cBhvr>
                                        <p:cTn id="17" dur="1" fill="hold"/>
                                        <p:tgtEl>
                                          <p:spTgt spid="51203">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51203">
                                            <p:txEl>
                                              <p:pRg st="6" end="6"/>
                                            </p:txEl>
                                          </p:spTgt>
                                        </p:tgtEl>
                                        <p:attrNameLst>
                                          <p:attrName>style.visibility</p:attrName>
                                        </p:attrNameLst>
                                      </p:cBhvr>
                                      <p:to>
                                        <p:strVal val="visible"/>
                                      </p:to>
                                    </p:set>
                                    <p:anim to="" calcmode="lin" valueType="num">
                                      <p:cBhvr>
                                        <p:cTn id="22" dur="1" fill="hold"/>
                                        <p:tgtEl>
                                          <p:spTgt spid="5120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eaLnBrk="1" hangingPunct="1">
              <a:defRPr/>
            </a:pPr>
            <a:r>
              <a:rPr lang="en-US" dirty="0" smtClean="0"/>
              <a:t>Pre-</a:t>
            </a:r>
            <a:r>
              <a:rPr lang="en-US" dirty="0" err="1" smtClean="0"/>
              <a:t>trailering</a:t>
            </a:r>
            <a:r>
              <a:rPr lang="en-US" dirty="0" smtClean="0"/>
              <a:t> </a:t>
            </a:r>
            <a:r>
              <a:rPr lang="en-US" dirty="0"/>
              <a:t>Checklist cont.</a:t>
            </a:r>
          </a:p>
        </p:txBody>
      </p:sp>
      <p:sp>
        <p:nvSpPr>
          <p:cNvPr id="173059" name="Rectangle 3"/>
          <p:cNvSpPr>
            <a:spLocks noGrp="1" noChangeArrowheads="1"/>
          </p:cNvSpPr>
          <p:nvPr>
            <p:ph type="body" idx="1"/>
          </p:nvPr>
        </p:nvSpPr>
        <p:spPr/>
        <p:txBody>
          <a:bodyPr/>
          <a:lstStyle/>
          <a:p>
            <a:pPr eaLnBrk="1" hangingPunct="1">
              <a:buClr>
                <a:schemeClr val="bg2"/>
              </a:buClr>
              <a:defRPr/>
            </a:pPr>
            <a:r>
              <a:rPr lang="en-US" sz="2400"/>
              <a:t>Ensure the trailer is loaded evenly from front to rear as well as side-to-side.</a:t>
            </a:r>
          </a:p>
          <a:p>
            <a:pPr eaLnBrk="1" hangingPunct="1">
              <a:buClr>
                <a:schemeClr val="bg2"/>
              </a:buClr>
              <a:defRPr/>
            </a:pPr>
            <a:endParaRPr lang="en-US" sz="2400"/>
          </a:p>
          <a:p>
            <a:pPr eaLnBrk="1" hangingPunct="1">
              <a:buClr>
                <a:schemeClr val="bg2"/>
              </a:buClr>
              <a:defRPr/>
            </a:pPr>
            <a:r>
              <a:rPr lang="en-US" sz="2400"/>
              <a:t>Ensure contents of boat are tied down.</a:t>
            </a:r>
          </a:p>
          <a:p>
            <a:pPr eaLnBrk="1" hangingPunct="1">
              <a:buClr>
                <a:schemeClr val="bg2"/>
              </a:buClr>
              <a:defRPr/>
            </a:pPr>
            <a:endParaRPr lang="en-US" sz="2400"/>
          </a:p>
          <a:p>
            <a:pPr eaLnBrk="1" hangingPunct="1">
              <a:buClr>
                <a:schemeClr val="bg2"/>
              </a:buClr>
              <a:defRPr/>
            </a:pPr>
            <a:r>
              <a:rPr lang="en-US" sz="2400"/>
              <a:t>Ensure all tie downs are properly adjusted.</a:t>
            </a:r>
          </a:p>
          <a:p>
            <a:pPr eaLnBrk="1" hangingPunct="1">
              <a:buClr>
                <a:schemeClr val="bg2"/>
              </a:buClr>
              <a:defRPr/>
            </a:pPr>
            <a:endParaRPr lang="en-US" sz="2400"/>
          </a:p>
          <a:p>
            <a:pPr eaLnBrk="1" hangingPunct="1">
              <a:buClr>
                <a:schemeClr val="bg2"/>
              </a:buClr>
              <a:defRPr/>
            </a:pPr>
            <a:r>
              <a:rPr lang="en-US" sz="2400"/>
              <a:t>Ensure safety chain is attached to bow nose and winch is in the locked position.</a:t>
            </a:r>
          </a:p>
          <a:p>
            <a:pPr eaLnBrk="1" hangingPunct="1">
              <a:defRPr/>
            </a:pPr>
            <a:endParaRPr lang="en-US" sz="24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17525" y="220663"/>
            <a:ext cx="8596313" cy="1403350"/>
          </a:xfrm>
        </p:spPr>
        <p:txBody>
          <a:bodyPr/>
          <a:lstStyle/>
          <a:p>
            <a:pPr eaLnBrk="1" hangingPunct="1">
              <a:defRPr/>
            </a:pPr>
            <a:r>
              <a:rPr lang="en-US"/>
              <a:t>Towing Precautions</a:t>
            </a:r>
          </a:p>
        </p:txBody>
      </p:sp>
      <p:sp>
        <p:nvSpPr>
          <p:cNvPr id="46083" name="Rectangle 3"/>
          <p:cNvSpPr>
            <a:spLocks noGrp="1" noChangeArrowheads="1"/>
          </p:cNvSpPr>
          <p:nvPr>
            <p:ph type="body" idx="1"/>
          </p:nvPr>
        </p:nvSpPr>
        <p:spPr/>
        <p:txBody>
          <a:bodyPr/>
          <a:lstStyle/>
          <a:p>
            <a:pPr eaLnBrk="1" hangingPunct="1">
              <a:lnSpc>
                <a:spcPct val="90000"/>
              </a:lnSpc>
              <a:buClr>
                <a:schemeClr val="bg2"/>
              </a:buClr>
              <a:defRPr/>
            </a:pPr>
            <a:r>
              <a:rPr lang="en-US" sz="2800"/>
              <a:t>More time is required to brake, accelerate, pass, and stop.</a:t>
            </a:r>
          </a:p>
          <a:p>
            <a:pPr eaLnBrk="1" hangingPunct="1">
              <a:lnSpc>
                <a:spcPct val="90000"/>
              </a:lnSpc>
              <a:buClr>
                <a:schemeClr val="bg2"/>
              </a:buClr>
              <a:defRPr/>
            </a:pPr>
            <a:endParaRPr lang="en-US" sz="2800"/>
          </a:p>
          <a:p>
            <a:pPr eaLnBrk="1" hangingPunct="1">
              <a:lnSpc>
                <a:spcPct val="90000"/>
              </a:lnSpc>
              <a:buClr>
                <a:schemeClr val="bg2"/>
              </a:buClr>
              <a:defRPr/>
            </a:pPr>
            <a:r>
              <a:rPr lang="en-US" sz="2800"/>
              <a:t>The turn radius is increased.</a:t>
            </a:r>
          </a:p>
          <a:p>
            <a:pPr eaLnBrk="1" hangingPunct="1">
              <a:lnSpc>
                <a:spcPct val="90000"/>
              </a:lnSpc>
              <a:buClr>
                <a:schemeClr val="bg2"/>
              </a:buClr>
              <a:defRPr/>
            </a:pPr>
            <a:endParaRPr lang="en-US" sz="2800"/>
          </a:p>
          <a:p>
            <a:pPr eaLnBrk="1" hangingPunct="1">
              <a:lnSpc>
                <a:spcPct val="90000"/>
              </a:lnSpc>
              <a:buClr>
                <a:schemeClr val="bg2"/>
              </a:buClr>
              <a:defRPr/>
            </a:pPr>
            <a:r>
              <a:rPr lang="en-US" sz="2800"/>
              <a:t>Prior to operating on the open road, a new operator will be required to demonstrate proper turning,  backing up, and other maneuvers in an area similar to the trailer’s normal operating environment.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6083">
                                            <p:txEl>
                                              <p:pRg st="0" end="0"/>
                                            </p:txEl>
                                          </p:spTgt>
                                        </p:tgtEl>
                                        <p:attrNameLst>
                                          <p:attrName>style.visibility</p:attrName>
                                        </p:attrNameLst>
                                      </p:cBhvr>
                                      <p:to>
                                        <p:strVal val="visible"/>
                                      </p:to>
                                    </p:set>
                                    <p:anim to="" calcmode="lin" valueType="num">
                                      <p:cBhvr>
                                        <p:cTn id="7" dur="1" fill="hold"/>
                                        <p:tgtEl>
                                          <p:spTgt spid="4608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46083">
                                            <p:txEl>
                                              <p:pRg st="2" end="2"/>
                                            </p:txEl>
                                          </p:spTgt>
                                        </p:tgtEl>
                                        <p:attrNameLst>
                                          <p:attrName>style.visibility</p:attrName>
                                        </p:attrNameLst>
                                      </p:cBhvr>
                                      <p:to>
                                        <p:strVal val="visible"/>
                                      </p:to>
                                    </p:set>
                                    <p:anim to="" calcmode="lin" valueType="num">
                                      <p:cBhvr>
                                        <p:cTn id="12" dur="1" fill="hold"/>
                                        <p:tgtEl>
                                          <p:spTgt spid="4608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46083">
                                            <p:txEl>
                                              <p:pRg st="4" end="4"/>
                                            </p:txEl>
                                          </p:spTgt>
                                        </p:tgtEl>
                                        <p:attrNameLst>
                                          <p:attrName>style.visibility</p:attrName>
                                        </p:attrNameLst>
                                      </p:cBhvr>
                                      <p:to>
                                        <p:strVal val="visible"/>
                                      </p:to>
                                    </p:set>
                                    <p:anim to="" calcmode="lin" valueType="num">
                                      <p:cBhvr>
                                        <p:cTn id="17" dur="1" fill="hold"/>
                                        <p:tgtEl>
                                          <p:spTgt spid="4608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pPr eaLnBrk="1" hangingPunct="1">
              <a:defRPr/>
            </a:pPr>
            <a:r>
              <a:rPr lang="en-US" dirty="0"/>
              <a:t>Towing Precautions cont. </a:t>
            </a:r>
          </a:p>
        </p:txBody>
      </p:sp>
      <p:sp>
        <p:nvSpPr>
          <p:cNvPr id="52230" name="Rectangle 6"/>
          <p:cNvSpPr>
            <a:spLocks noGrp="1" noChangeArrowheads="1"/>
          </p:cNvSpPr>
          <p:nvPr>
            <p:ph type="body" idx="1"/>
          </p:nvPr>
        </p:nvSpPr>
        <p:spPr/>
        <p:txBody>
          <a:bodyPr/>
          <a:lstStyle/>
          <a:p>
            <a:pPr eaLnBrk="1" hangingPunct="1">
              <a:buClr>
                <a:schemeClr val="bg1"/>
              </a:buClr>
              <a:defRPr/>
            </a:pPr>
            <a:r>
              <a:rPr lang="en-US" sz="2800" dirty="0"/>
              <a:t>Allow </a:t>
            </a:r>
            <a:r>
              <a:rPr lang="en-US" sz="2800" dirty="0" smtClean="0"/>
              <a:t>two </a:t>
            </a:r>
            <a:r>
              <a:rPr lang="en-US" sz="2800" dirty="0"/>
              <a:t>vehicle lengths per 10 mph b/w you &amp; the vehicle </a:t>
            </a:r>
            <a:r>
              <a:rPr lang="en-US" sz="2800" dirty="0" smtClean="0"/>
              <a:t>ahead </a:t>
            </a:r>
            <a:r>
              <a:rPr lang="en-US" sz="2800" dirty="0"/>
              <a:t>of you.</a:t>
            </a:r>
          </a:p>
          <a:p>
            <a:pPr eaLnBrk="1" hangingPunct="1">
              <a:buClr>
                <a:schemeClr val="bg1"/>
              </a:buClr>
              <a:defRPr/>
            </a:pPr>
            <a:r>
              <a:rPr lang="en-US" sz="2800" dirty="0"/>
              <a:t>Become familiar with your state’s highway and traffic laws for towing a trailer.</a:t>
            </a:r>
          </a:p>
        </p:txBody>
      </p:sp>
      <p:pic>
        <p:nvPicPr>
          <p:cNvPr id="39939" name="Picture 8"/>
          <p:cNvPicPr>
            <a:picLocks noChangeAspect="1" noChangeArrowheads="1"/>
          </p:cNvPicPr>
          <p:nvPr/>
        </p:nvPicPr>
        <p:blipFill>
          <a:blip r:embed="rId2" cstate="print"/>
          <a:srcRect/>
          <a:stretch>
            <a:fillRect/>
          </a:stretch>
        </p:blipFill>
        <p:spPr bwMode="auto">
          <a:xfrm>
            <a:off x="1981200" y="4572000"/>
            <a:ext cx="4953000" cy="1066800"/>
          </a:xfrm>
          <a:prstGeom prst="rect">
            <a:avLst/>
          </a:prstGeom>
          <a:noFill/>
          <a:ln w="9525">
            <a:noFill/>
            <a:miter lim="800000"/>
            <a:headEnd type="none" w="sm" len="sm"/>
            <a:tailEnd type="none" w="sm" len="sm"/>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2230">
                                            <p:txEl>
                                              <p:pRg st="0" end="0"/>
                                            </p:txEl>
                                          </p:spTgt>
                                        </p:tgtEl>
                                        <p:attrNameLst>
                                          <p:attrName>style.visibility</p:attrName>
                                        </p:attrNameLst>
                                      </p:cBhvr>
                                      <p:to>
                                        <p:strVal val="visible"/>
                                      </p:to>
                                    </p:set>
                                    <p:anim to="" calcmode="lin" valueType="num">
                                      <p:cBhvr>
                                        <p:cTn id="7" dur="1" fill="hold"/>
                                        <p:tgtEl>
                                          <p:spTgt spid="52230">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52230">
                                            <p:txEl>
                                              <p:pRg st="1" end="1"/>
                                            </p:txEl>
                                          </p:spTgt>
                                        </p:tgtEl>
                                        <p:attrNameLst>
                                          <p:attrName>style.visibility</p:attrName>
                                        </p:attrNameLst>
                                      </p:cBhvr>
                                      <p:to>
                                        <p:strVal val="visible"/>
                                      </p:to>
                                    </p:set>
                                    <p:anim to="" calcmode="lin" valueType="num">
                                      <p:cBhvr>
                                        <p:cTn id="12" dur="1" fill="hold"/>
                                        <p:tgtEl>
                                          <p:spTgt spid="52230">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0"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a:solidFill>
                  <a:schemeClr val="tx1"/>
                </a:solidFill>
              </a:rPr>
              <a:t>Launching Sequence</a:t>
            </a:r>
          </a:p>
        </p:txBody>
      </p:sp>
      <p:sp>
        <p:nvSpPr>
          <p:cNvPr id="54275" name="Rectangle 3"/>
          <p:cNvSpPr>
            <a:spLocks noGrp="1" noChangeArrowheads="1"/>
          </p:cNvSpPr>
          <p:nvPr>
            <p:ph type="body" idx="1"/>
          </p:nvPr>
        </p:nvSpPr>
        <p:spPr>
          <a:xfrm>
            <a:off x="457200" y="1905000"/>
            <a:ext cx="8229600" cy="4724400"/>
          </a:xfrm>
        </p:spPr>
        <p:txBody>
          <a:bodyPr/>
          <a:lstStyle/>
          <a:p>
            <a:pPr eaLnBrk="1" hangingPunct="1">
              <a:lnSpc>
                <a:spcPct val="90000"/>
              </a:lnSpc>
              <a:buClr>
                <a:schemeClr val="tx1"/>
              </a:buClr>
              <a:defRPr/>
            </a:pPr>
            <a:r>
              <a:rPr lang="en-US" sz="2400"/>
              <a:t>Check the boat to insure that no damage was caused during the trip</a:t>
            </a:r>
          </a:p>
          <a:p>
            <a:pPr eaLnBrk="1" hangingPunct="1">
              <a:lnSpc>
                <a:spcPct val="90000"/>
              </a:lnSpc>
              <a:buClr>
                <a:schemeClr val="tx1"/>
              </a:buClr>
              <a:defRPr/>
            </a:pPr>
            <a:endParaRPr lang="en-US" sz="2400"/>
          </a:p>
          <a:p>
            <a:pPr eaLnBrk="1" hangingPunct="1">
              <a:lnSpc>
                <a:spcPct val="90000"/>
              </a:lnSpc>
              <a:buClr>
                <a:schemeClr val="tx1"/>
              </a:buClr>
              <a:defRPr/>
            </a:pPr>
            <a:r>
              <a:rPr lang="en-US" sz="2400"/>
              <a:t>Raise lower unit of outdrive so as not to strike bottom while backing in water</a:t>
            </a:r>
          </a:p>
          <a:p>
            <a:pPr eaLnBrk="1" hangingPunct="1">
              <a:lnSpc>
                <a:spcPct val="90000"/>
              </a:lnSpc>
              <a:buClr>
                <a:schemeClr val="tx1"/>
              </a:buClr>
              <a:defRPr/>
            </a:pPr>
            <a:endParaRPr lang="en-US" sz="2400"/>
          </a:p>
          <a:p>
            <a:pPr eaLnBrk="1" hangingPunct="1">
              <a:lnSpc>
                <a:spcPct val="90000"/>
              </a:lnSpc>
              <a:buClr>
                <a:schemeClr val="tx1"/>
              </a:buClr>
              <a:defRPr/>
            </a:pPr>
            <a:r>
              <a:rPr lang="en-US" sz="2400"/>
              <a:t>Secure drain plug</a:t>
            </a:r>
          </a:p>
          <a:p>
            <a:pPr eaLnBrk="1" hangingPunct="1">
              <a:lnSpc>
                <a:spcPct val="90000"/>
              </a:lnSpc>
              <a:buClr>
                <a:schemeClr val="tx1"/>
              </a:buClr>
              <a:defRPr/>
            </a:pPr>
            <a:endParaRPr lang="en-US" sz="2400"/>
          </a:p>
          <a:p>
            <a:pPr eaLnBrk="1" hangingPunct="1">
              <a:lnSpc>
                <a:spcPct val="90000"/>
              </a:lnSpc>
              <a:buClr>
                <a:schemeClr val="tx1"/>
              </a:buClr>
              <a:defRPr/>
            </a:pPr>
            <a:r>
              <a:rPr lang="en-US" sz="2400"/>
              <a:t>Ensure winch is in locked position and keeper chain is attached to bow eye. </a:t>
            </a:r>
          </a:p>
          <a:p>
            <a:pPr eaLnBrk="1" hangingPunct="1">
              <a:lnSpc>
                <a:spcPct val="90000"/>
              </a:lnSpc>
              <a:buClr>
                <a:schemeClr val="tx1"/>
              </a:buClr>
              <a:buFontTx/>
              <a:buNone/>
              <a:defRPr/>
            </a:pPr>
            <a:endParaRPr lang="en-US" sz="2400"/>
          </a:p>
          <a:p>
            <a:pPr eaLnBrk="1" hangingPunct="1">
              <a:lnSpc>
                <a:spcPct val="90000"/>
              </a:lnSpc>
              <a:buClr>
                <a:schemeClr val="tx1"/>
              </a:buClr>
              <a:defRPr/>
            </a:pPr>
            <a:r>
              <a:rPr lang="en-US" sz="2400"/>
              <a:t>Remove tie downs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4275">
                                            <p:txEl>
                                              <p:pRg st="0" end="0"/>
                                            </p:txEl>
                                          </p:spTgt>
                                        </p:tgtEl>
                                        <p:attrNameLst>
                                          <p:attrName>style.visibility</p:attrName>
                                        </p:attrNameLst>
                                      </p:cBhvr>
                                      <p:to>
                                        <p:strVal val="visible"/>
                                      </p:to>
                                    </p:set>
                                    <p:anim to="" calcmode="lin" valueType="num">
                                      <p:cBhvr>
                                        <p:cTn id="7" dur="1" fill="hold"/>
                                        <p:tgtEl>
                                          <p:spTgt spid="5427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54275">
                                            <p:txEl>
                                              <p:pRg st="2" end="2"/>
                                            </p:txEl>
                                          </p:spTgt>
                                        </p:tgtEl>
                                        <p:attrNameLst>
                                          <p:attrName>style.visibility</p:attrName>
                                        </p:attrNameLst>
                                      </p:cBhvr>
                                      <p:to>
                                        <p:strVal val="visible"/>
                                      </p:to>
                                    </p:set>
                                    <p:anim to="" calcmode="lin" valueType="num">
                                      <p:cBhvr>
                                        <p:cTn id="12" dur="1" fill="hold"/>
                                        <p:tgtEl>
                                          <p:spTgt spid="54275">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54275">
                                            <p:txEl>
                                              <p:pRg st="4" end="4"/>
                                            </p:txEl>
                                          </p:spTgt>
                                        </p:tgtEl>
                                        <p:attrNameLst>
                                          <p:attrName>style.visibility</p:attrName>
                                        </p:attrNameLst>
                                      </p:cBhvr>
                                      <p:to>
                                        <p:strVal val="visible"/>
                                      </p:to>
                                    </p:set>
                                    <p:anim to="" calcmode="lin" valueType="num">
                                      <p:cBhvr>
                                        <p:cTn id="17" dur="1" fill="hold"/>
                                        <p:tgtEl>
                                          <p:spTgt spid="54275">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54275">
                                            <p:txEl>
                                              <p:pRg st="6" end="6"/>
                                            </p:txEl>
                                          </p:spTgt>
                                        </p:tgtEl>
                                        <p:attrNameLst>
                                          <p:attrName>style.visibility</p:attrName>
                                        </p:attrNameLst>
                                      </p:cBhvr>
                                      <p:to>
                                        <p:strVal val="visible"/>
                                      </p:to>
                                    </p:set>
                                    <p:anim to="" calcmode="lin" valueType="num">
                                      <p:cBhvr>
                                        <p:cTn id="22" dur="1" fill="hold"/>
                                        <p:tgtEl>
                                          <p:spTgt spid="54275">
                                            <p:txEl>
                                              <p:pRg st="6" end="6"/>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54275">
                                            <p:txEl>
                                              <p:pRg st="8" end="8"/>
                                            </p:txEl>
                                          </p:spTgt>
                                        </p:tgtEl>
                                        <p:attrNameLst>
                                          <p:attrName>style.visibility</p:attrName>
                                        </p:attrNameLst>
                                      </p:cBhvr>
                                      <p:to>
                                        <p:strVal val="visible"/>
                                      </p:to>
                                    </p:set>
                                    <p:anim to="" calcmode="lin" valueType="num">
                                      <p:cBhvr>
                                        <p:cTn id="27" dur="1" fill="hold"/>
                                        <p:tgtEl>
                                          <p:spTgt spid="54275">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US">
                <a:solidFill>
                  <a:schemeClr val="tx1"/>
                </a:solidFill>
              </a:rPr>
              <a:t>Launching Sequence cont.</a:t>
            </a:r>
          </a:p>
        </p:txBody>
      </p:sp>
      <p:sp>
        <p:nvSpPr>
          <p:cNvPr id="55299" name="Rectangle 3"/>
          <p:cNvSpPr>
            <a:spLocks noGrp="1" noChangeArrowheads="1"/>
          </p:cNvSpPr>
          <p:nvPr>
            <p:ph type="body" idx="1"/>
          </p:nvPr>
        </p:nvSpPr>
        <p:spPr/>
        <p:txBody>
          <a:bodyPr/>
          <a:lstStyle/>
          <a:p>
            <a:pPr eaLnBrk="1" hangingPunct="1">
              <a:lnSpc>
                <a:spcPct val="90000"/>
              </a:lnSpc>
              <a:buClr>
                <a:schemeClr val="tx1"/>
              </a:buClr>
              <a:defRPr/>
            </a:pPr>
            <a:r>
              <a:rPr lang="en-US" sz="2800" dirty="0"/>
              <a:t>Disconnect trailer lights to prevent </a:t>
            </a:r>
            <a:r>
              <a:rPr lang="en-US" sz="2800" dirty="0" smtClean="0"/>
              <a:t>shorting </a:t>
            </a:r>
            <a:r>
              <a:rPr lang="en-US" sz="2800" dirty="0"/>
              <a:t>of electrical system or bulb burnout.</a:t>
            </a:r>
          </a:p>
          <a:p>
            <a:pPr eaLnBrk="1" hangingPunct="1">
              <a:lnSpc>
                <a:spcPct val="90000"/>
              </a:lnSpc>
              <a:buClr>
                <a:schemeClr val="tx1"/>
              </a:buClr>
              <a:defRPr/>
            </a:pPr>
            <a:endParaRPr lang="en-US" sz="2800" dirty="0"/>
          </a:p>
          <a:p>
            <a:pPr eaLnBrk="1" hangingPunct="1">
              <a:lnSpc>
                <a:spcPct val="90000"/>
              </a:lnSpc>
              <a:buClr>
                <a:schemeClr val="tx1"/>
              </a:buClr>
              <a:defRPr/>
            </a:pPr>
            <a:r>
              <a:rPr lang="en-US" sz="2800" dirty="0"/>
              <a:t>Attach lines to bow and stern so boat can be manipulated upon launching.</a:t>
            </a:r>
          </a:p>
          <a:p>
            <a:pPr eaLnBrk="1" hangingPunct="1">
              <a:lnSpc>
                <a:spcPct val="90000"/>
              </a:lnSpc>
              <a:buClr>
                <a:schemeClr val="tx1"/>
              </a:buClr>
              <a:defRPr/>
            </a:pPr>
            <a:endParaRPr lang="en-US" sz="2800" dirty="0"/>
          </a:p>
          <a:p>
            <a:pPr eaLnBrk="1" hangingPunct="1">
              <a:lnSpc>
                <a:spcPct val="90000"/>
              </a:lnSpc>
              <a:buClr>
                <a:schemeClr val="tx1"/>
              </a:buClr>
              <a:defRPr/>
            </a:pPr>
            <a:r>
              <a:rPr lang="en-US" sz="2800" dirty="0"/>
              <a:t>Visually inspect launch ramp for hazards such as steep drop off, slippery areas, sharp objects, underway obstacles (boulders, potholes, and lines)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5299">
                                            <p:txEl>
                                              <p:pRg st="0" end="0"/>
                                            </p:txEl>
                                          </p:spTgt>
                                        </p:tgtEl>
                                        <p:attrNameLst>
                                          <p:attrName>style.visibility</p:attrName>
                                        </p:attrNameLst>
                                      </p:cBhvr>
                                      <p:to>
                                        <p:strVal val="visible"/>
                                      </p:to>
                                    </p:set>
                                    <p:anim to="" calcmode="lin" valueType="num">
                                      <p:cBhvr>
                                        <p:cTn id="7" dur="1" fill="hold"/>
                                        <p:tgtEl>
                                          <p:spTgt spid="5529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55299">
                                            <p:txEl>
                                              <p:pRg st="2" end="2"/>
                                            </p:txEl>
                                          </p:spTgt>
                                        </p:tgtEl>
                                        <p:attrNameLst>
                                          <p:attrName>style.visibility</p:attrName>
                                        </p:attrNameLst>
                                      </p:cBhvr>
                                      <p:to>
                                        <p:strVal val="visible"/>
                                      </p:to>
                                    </p:set>
                                    <p:anim to="" calcmode="lin" valueType="num">
                                      <p:cBhvr>
                                        <p:cTn id="12" dur="1" fill="hold"/>
                                        <p:tgtEl>
                                          <p:spTgt spid="55299">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55299">
                                            <p:txEl>
                                              <p:pRg st="4" end="4"/>
                                            </p:txEl>
                                          </p:spTgt>
                                        </p:tgtEl>
                                        <p:attrNameLst>
                                          <p:attrName>style.visibility</p:attrName>
                                        </p:attrNameLst>
                                      </p:cBhvr>
                                      <p:to>
                                        <p:strVal val="visible"/>
                                      </p:to>
                                    </p:set>
                                    <p:anim to="" calcmode="lin" valueType="num">
                                      <p:cBhvr>
                                        <p:cTn id="17" dur="1" fill="hold"/>
                                        <p:tgtEl>
                                          <p:spTgt spid="5529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a:solidFill>
                  <a:schemeClr val="tx1"/>
                </a:solidFill>
              </a:rPr>
              <a:t>PURPOSE</a:t>
            </a:r>
            <a:r>
              <a:rPr lang="en-US">
                <a:solidFill>
                  <a:schemeClr val="folHlink"/>
                </a:solidFill>
              </a:rPr>
              <a:t>				</a:t>
            </a:r>
          </a:p>
        </p:txBody>
      </p:sp>
      <p:sp>
        <p:nvSpPr>
          <p:cNvPr id="25603" name="Rectangle 3"/>
          <p:cNvSpPr>
            <a:spLocks noGrp="1" noChangeArrowheads="1"/>
          </p:cNvSpPr>
          <p:nvPr>
            <p:ph type="body" idx="1"/>
          </p:nvPr>
        </p:nvSpPr>
        <p:spPr>
          <a:xfrm>
            <a:off x="533400" y="2057400"/>
            <a:ext cx="8229600" cy="4114800"/>
          </a:xfrm>
        </p:spPr>
        <p:txBody>
          <a:bodyPr/>
          <a:lstStyle/>
          <a:p>
            <a:pPr eaLnBrk="1" hangingPunct="1">
              <a:buClr>
                <a:schemeClr val="bg2"/>
              </a:buClr>
              <a:defRPr/>
            </a:pPr>
            <a:r>
              <a:rPr lang="en-US"/>
              <a:t>This program is designed to cover basic safety principles in coupling, towing, launching, and recovering of trailerable small boats.</a:t>
            </a:r>
          </a:p>
          <a:p>
            <a:pPr eaLnBrk="1" hangingPunct="1">
              <a:buClr>
                <a:schemeClr val="bg2"/>
              </a:buClr>
              <a:defRPr/>
            </a:pPr>
            <a:endParaRPr lang="en-US"/>
          </a:p>
          <a:p>
            <a:pPr eaLnBrk="1" hangingPunct="1">
              <a:buClr>
                <a:schemeClr val="bg2"/>
              </a:buClr>
              <a:defRPr/>
            </a:pPr>
            <a:r>
              <a:rPr lang="en-US"/>
              <a:t>To try and reduce the amount of trailering and towing mishaps.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5603">
                                            <p:txEl>
                                              <p:pRg st="0" end="0"/>
                                            </p:txEl>
                                          </p:spTgt>
                                        </p:tgtEl>
                                        <p:attrNameLst>
                                          <p:attrName>style.visibility</p:attrName>
                                        </p:attrNameLst>
                                      </p:cBhvr>
                                      <p:to>
                                        <p:strVal val="visible"/>
                                      </p:to>
                                    </p:set>
                                    <p:anim to="" calcmode="lin" valueType="num">
                                      <p:cBhvr>
                                        <p:cTn id="7" dur="1" fill="hold"/>
                                        <p:tgtEl>
                                          <p:spTgt spid="2560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25603">
                                            <p:txEl>
                                              <p:pRg st="2" end="2"/>
                                            </p:txEl>
                                          </p:spTgt>
                                        </p:tgtEl>
                                        <p:attrNameLst>
                                          <p:attrName>style.visibility</p:attrName>
                                        </p:attrNameLst>
                                      </p:cBhvr>
                                      <p:to>
                                        <p:strVal val="visible"/>
                                      </p:to>
                                    </p:set>
                                    <p:anim to="" calcmode="lin" valueType="num">
                                      <p:cBhvr>
                                        <p:cTn id="12" dur="1" fill="hold"/>
                                        <p:tgtEl>
                                          <p:spTgt spid="2560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a:solidFill>
                  <a:schemeClr val="tx1"/>
                </a:solidFill>
              </a:rPr>
              <a:t>Launching Sequence cont</a:t>
            </a:r>
          </a:p>
        </p:txBody>
      </p:sp>
      <p:sp>
        <p:nvSpPr>
          <p:cNvPr id="56323" name="Rectangle 3"/>
          <p:cNvSpPr>
            <a:spLocks noGrp="1" noChangeArrowheads="1"/>
          </p:cNvSpPr>
          <p:nvPr>
            <p:ph type="body" idx="1"/>
          </p:nvPr>
        </p:nvSpPr>
        <p:spPr>
          <a:xfrm>
            <a:off x="457200" y="1600200"/>
            <a:ext cx="8229600" cy="4953000"/>
          </a:xfrm>
        </p:spPr>
        <p:txBody>
          <a:bodyPr/>
          <a:lstStyle/>
          <a:p>
            <a:pPr eaLnBrk="1" hangingPunct="1">
              <a:lnSpc>
                <a:spcPct val="90000"/>
              </a:lnSpc>
              <a:buClr>
                <a:schemeClr val="bg1"/>
              </a:buClr>
              <a:defRPr/>
            </a:pPr>
            <a:r>
              <a:rPr lang="en-US" sz="2400"/>
              <a:t>Lock-out trailer brake actuator.</a:t>
            </a:r>
          </a:p>
          <a:p>
            <a:pPr eaLnBrk="1" hangingPunct="1">
              <a:lnSpc>
                <a:spcPct val="90000"/>
              </a:lnSpc>
              <a:buClr>
                <a:schemeClr val="bg1"/>
              </a:buClr>
              <a:defRPr/>
            </a:pPr>
            <a:endParaRPr lang="en-US" sz="2400"/>
          </a:p>
          <a:p>
            <a:pPr eaLnBrk="1" hangingPunct="1">
              <a:lnSpc>
                <a:spcPct val="90000"/>
              </a:lnSpc>
              <a:buClr>
                <a:schemeClr val="bg1"/>
              </a:buClr>
              <a:defRPr/>
            </a:pPr>
            <a:r>
              <a:rPr lang="en-US" sz="2400"/>
              <a:t>After everything has been double checked, post spotter and proceed down ramp.</a:t>
            </a:r>
          </a:p>
          <a:p>
            <a:pPr eaLnBrk="1" hangingPunct="1">
              <a:lnSpc>
                <a:spcPct val="90000"/>
              </a:lnSpc>
              <a:buClr>
                <a:schemeClr val="bg1"/>
              </a:buClr>
              <a:defRPr/>
            </a:pPr>
            <a:endParaRPr lang="en-US" sz="2400"/>
          </a:p>
          <a:p>
            <a:pPr eaLnBrk="1" hangingPunct="1">
              <a:lnSpc>
                <a:spcPct val="90000"/>
              </a:lnSpc>
              <a:buClr>
                <a:schemeClr val="bg1"/>
              </a:buClr>
              <a:defRPr/>
            </a:pPr>
            <a:r>
              <a:rPr lang="en-US" sz="2400"/>
              <a:t>Be sure to keep the rear wheels out of the water to prevent the exhaust from submerging and possibly stalling the engine</a:t>
            </a:r>
          </a:p>
          <a:p>
            <a:pPr eaLnBrk="1" hangingPunct="1">
              <a:lnSpc>
                <a:spcPct val="90000"/>
              </a:lnSpc>
              <a:buClr>
                <a:schemeClr val="bg1"/>
              </a:buClr>
              <a:defRPr/>
            </a:pPr>
            <a:endParaRPr lang="en-US" sz="2400"/>
          </a:p>
          <a:p>
            <a:pPr eaLnBrk="1" hangingPunct="1">
              <a:lnSpc>
                <a:spcPct val="90000"/>
              </a:lnSpc>
              <a:buClr>
                <a:schemeClr val="bg1"/>
              </a:buClr>
              <a:defRPr/>
            </a:pPr>
            <a:r>
              <a:rPr lang="en-US" sz="2400"/>
              <a:t>Set parking brake and place chocks under front wheels</a:t>
            </a:r>
          </a:p>
          <a:p>
            <a:pPr eaLnBrk="1" hangingPunct="1">
              <a:lnSpc>
                <a:spcPct val="90000"/>
              </a:lnSpc>
              <a:buClr>
                <a:schemeClr val="bg1"/>
              </a:buClr>
              <a:defRPr/>
            </a:pPr>
            <a:endParaRPr lang="en-US" sz="2400"/>
          </a:p>
          <a:p>
            <a:pPr eaLnBrk="1" hangingPunct="1">
              <a:lnSpc>
                <a:spcPct val="90000"/>
              </a:lnSpc>
              <a:buClr>
                <a:schemeClr val="bg1"/>
              </a:buClr>
              <a:defRPr/>
            </a:pPr>
            <a:r>
              <a:rPr lang="en-US" sz="2400"/>
              <a:t>Place someone on the dock to hold the bow line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6323">
                                            <p:txEl>
                                              <p:pRg st="0" end="0"/>
                                            </p:txEl>
                                          </p:spTgt>
                                        </p:tgtEl>
                                        <p:attrNameLst>
                                          <p:attrName>style.visibility</p:attrName>
                                        </p:attrNameLst>
                                      </p:cBhvr>
                                      <p:to>
                                        <p:strVal val="visible"/>
                                      </p:to>
                                    </p:set>
                                    <p:anim to="" calcmode="lin" valueType="num">
                                      <p:cBhvr>
                                        <p:cTn id="7" dur="1" fill="hold"/>
                                        <p:tgtEl>
                                          <p:spTgt spid="5632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56323">
                                            <p:txEl>
                                              <p:pRg st="2" end="2"/>
                                            </p:txEl>
                                          </p:spTgt>
                                        </p:tgtEl>
                                        <p:attrNameLst>
                                          <p:attrName>style.visibility</p:attrName>
                                        </p:attrNameLst>
                                      </p:cBhvr>
                                      <p:to>
                                        <p:strVal val="visible"/>
                                      </p:to>
                                    </p:set>
                                    <p:anim to="" calcmode="lin" valueType="num">
                                      <p:cBhvr>
                                        <p:cTn id="12" dur="1" fill="hold"/>
                                        <p:tgtEl>
                                          <p:spTgt spid="5632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56323">
                                            <p:txEl>
                                              <p:pRg st="4" end="4"/>
                                            </p:txEl>
                                          </p:spTgt>
                                        </p:tgtEl>
                                        <p:attrNameLst>
                                          <p:attrName>style.visibility</p:attrName>
                                        </p:attrNameLst>
                                      </p:cBhvr>
                                      <p:to>
                                        <p:strVal val="visible"/>
                                      </p:to>
                                    </p:set>
                                    <p:anim to="" calcmode="lin" valueType="num">
                                      <p:cBhvr>
                                        <p:cTn id="17" dur="1" fill="hold"/>
                                        <p:tgtEl>
                                          <p:spTgt spid="56323">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56323">
                                            <p:txEl>
                                              <p:pRg st="6" end="6"/>
                                            </p:txEl>
                                          </p:spTgt>
                                        </p:tgtEl>
                                        <p:attrNameLst>
                                          <p:attrName>style.visibility</p:attrName>
                                        </p:attrNameLst>
                                      </p:cBhvr>
                                      <p:to>
                                        <p:strVal val="visible"/>
                                      </p:to>
                                    </p:set>
                                    <p:anim to="" calcmode="lin" valueType="num">
                                      <p:cBhvr>
                                        <p:cTn id="22" dur="1" fill="hold"/>
                                        <p:tgtEl>
                                          <p:spTgt spid="56323">
                                            <p:txEl>
                                              <p:pRg st="6" end="6"/>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56323">
                                            <p:txEl>
                                              <p:pRg st="8" end="8"/>
                                            </p:txEl>
                                          </p:spTgt>
                                        </p:tgtEl>
                                        <p:attrNameLst>
                                          <p:attrName>style.visibility</p:attrName>
                                        </p:attrNameLst>
                                      </p:cBhvr>
                                      <p:to>
                                        <p:strVal val="visible"/>
                                      </p:to>
                                    </p:set>
                                    <p:anim to="" calcmode="lin" valueType="num">
                                      <p:cBhvr>
                                        <p:cTn id="27" dur="1" fill="hold"/>
                                        <p:tgtEl>
                                          <p:spTgt spid="5632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defRPr/>
            </a:pPr>
            <a:r>
              <a:rPr lang="en-US">
                <a:solidFill>
                  <a:schemeClr val="tx1"/>
                </a:solidFill>
              </a:rPr>
              <a:t>Launching Sequence (cont.)</a:t>
            </a:r>
          </a:p>
        </p:txBody>
      </p:sp>
      <p:sp>
        <p:nvSpPr>
          <p:cNvPr id="123907" name="Rectangle 3"/>
          <p:cNvSpPr>
            <a:spLocks noGrp="1" noChangeArrowheads="1"/>
          </p:cNvSpPr>
          <p:nvPr>
            <p:ph type="body" idx="1"/>
          </p:nvPr>
        </p:nvSpPr>
        <p:spPr/>
        <p:txBody>
          <a:bodyPr/>
          <a:lstStyle/>
          <a:p>
            <a:pPr eaLnBrk="1" hangingPunct="1">
              <a:buClr>
                <a:schemeClr val="bg2"/>
              </a:buClr>
              <a:defRPr/>
            </a:pPr>
            <a:r>
              <a:rPr lang="en-US" sz="2400"/>
              <a:t>Once in the water, lower engines and prepare to start them</a:t>
            </a:r>
          </a:p>
          <a:p>
            <a:pPr eaLnBrk="1" hangingPunct="1">
              <a:buClr>
                <a:schemeClr val="bg2"/>
              </a:buClr>
              <a:defRPr/>
            </a:pPr>
            <a:endParaRPr lang="en-US" sz="2400"/>
          </a:p>
          <a:p>
            <a:pPr eaLnBrk="1" hangingPunct="1">
              <a:buClr>
                <a:schemeClr val="bg2"/>
              </a:buClr>
              <a:defRPr/>
            </a:pPr>
            <a:r>
              <a:rPr lang="en-US" sz="2400"/>
              <a:t>Start engine and ensure water is passing through the cooling system</a:t>
            </a:r>
          </a:p>
          <a:p>
            <a:pPr eaLnBrk="1" hangingPunct="1">
              <a:buClr>
                <a:schemeClr val="bg2"/>
              </a:buClr>
              <a:defRPr/>
            </a:pPr>
            <a:endParaRPr lang="en-US" sz="2400"/>
          </a:p>
          <a:p>
            <a:pPr eaLnBrk="1" hangingPunct="1">
              <a:buClr>
                <a:schemeClr val="bg2"/>
              </a:buClr>
              <a:defRPr/>
            </a:pPr>
            <a:r>
              <a:rPr lang="en-US" sz="2400"/>
              <a:t>Release bow safety chain and winch</a:t>
            </a:r>
          </a:p>
          <a:p>
            <a:pPr eaLnBrk="1" hangingPunct="1">
              <a:buClr>
                <a:schemeClr val="bg2"/>
              </a:buClr>
              <a:defRPr/>
            </a:pPr>
            <a:endParaRPr lang="en-US" sz="2400"/>
          </a:p>
          <a:p>
            <a:pPr eaLnBrk="1" hangingPunct="1">
              <a:buClr>
                <a:schemeClr val="bg2"/>
              </a:buClr>
              <a:defRPr/>
            </a:pPr>
            <a:r>
              <a:rPr lang="en-US" sz="2400"/>
              <a:t>At this point you can launch the boat with a push or under slight power.</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23907">
                                            <p:txEl>
                                              <p:pRg st="0" end="0"/>
                                            </p:txEl>
                                          </p:spTgt>
                                        </p:tgtEl>
                                        <p:attrNameLst>
                                          <p:attrName>style.visibility</p:attrName>
                                        </p:attrNameLst>
                                      </p:cBhvr>
                                      <p:to>
                                        <p:strVal val="visible"/>
                                      </p:to>
                                    </p:set>
                                    <p:anim to="" calcmode="lin" valueType="num">
                                      <p:cBhvr>
                                        <p:cTn id="7" dur="1" fill="hold"/>
                                        <p:tgtEl>
                                          <p:spTgt spid="12390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23907">
                                            <p:txEl>
                                              <p:pRg st="2" end="2"/>
                                            </p:txEl>
                                          </p:spTgt>
                                        </p:tgtEl>
                                        <p:attrNameLst>
                                          <p:attrName>style.visibility</p:attrName>
                                        </p:attrNameLst>
                                      </p:cBhvr>
                                      <p:to>
                                        <p:strVal val="visible"/>
                                      </p:to>
                                    </p:set>
                                    <p:anim to="" calcmode="lin" valueType="num">
                                      <p:cBhvr>
                                        <p:cTn id="12" dur="1" fill="hold"/>
                                        <p:tgtEl>
                                          <p:spTgt spid="123907">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23907">
                                            <p:txEl>
                                              <p:pRg st="4" end="4"/>
                                            </p:txEl>
                                          </p:spTgt>
                                        </p:tgtEl>
                                        <p:attrNameLst>
                                          <p:attrName>style.visibility</p:attrName>
                                        </p:attrNameLst>
                                      </p:cBhvr>
                                      <p:to>
                                        <p:strVal val="visible"/>
                                      </p:to>
                                    </p:set>
                                    <p:anim to="" calcmode="lin" valueType="num">
                                      <p:cBhvr>
                                        <p:cTn id="17" dur="1" fill="hold"/>
                                        <p:tgtEl>
                                          <p:spTgt spid="123907">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123907">
                                            <p:txEl>
                                              <p:pRg st="6" end="6"/>
                                            </p:txEl>
                                          </p:spTgt>
                                        </p:tgtEl>
                                        <p:attrNameLst>
                                          <p:attrName>style.visibility</p:attrName>
                                        </p:attrNameLst>
                                      </p:cBhvr>
                                      <p:to>
                                        <p:strVal val="visible"/>
                                      </p:to>
                                    </p:set>
                                    <p:anim to="" calcmode="lin" valueType="num">
                                      <p:cBhvr>
                                        <p:cTn id="22" dur="1" fill="hold"/>
                                        <p:tgtEl>
                                          <p:spTgt spid="123907">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17525" y="220663"/>
            <a:ext cx="8596313" cy="1403350"/>
          </a:xfrm>
        </p:spPr>
        <p:txBody>
          <a:bodyPr/>
          <a:lstStyle/>
          <a:p>
            <a:pPr eaLnBrk="1" hangingPunct="1">
              <a:defRPr/>
            </a:pPr>
            <a:r>
              <a:rPr lang="en-US">
                <a:solidFill>
                  <a:schemeClr val="tx1"/>
                </a:solidFill>
              </a:rPr>
              <a:t>Proper Recovery Sequence</a:t>
            </a:r>
          </a:p>
        </p:txBody>
      </p:sp>
      <p:sp>
        <p:nvSpPr>
          <p:cNvPr id="57347" name="Rectangle 3"/>
          <p:cNvSpPr>
            <a:spLocks noGrp="1" noChangeArrowheads="1"/>
          </p:cNvSpPr>
          <p:nvPr>
            <p:ph type="body" idx="1"/>
          </p:nvPr>
        </p:nvSpPr>
        <p:spPr/>
        <p:txBody>
          <a:bodyPr/>
          <a:lstStyle/>
          <a:p>
            <a:pPr eaLnBrk="1" hangingPunct="1">
              <a:lnSpc>
                <a:spcPct val="90000"/>
              </a:lnSpc>
              <a:buClr>
                <a:schemeClr val="bg1"/>
              </a:buClr>
              <a:defRPr/>
            </a:pPr>
            <a:r>
              <a:rPr lang="en-US" sz="2400"/>
              <a:t>Post spotter for driver and position trailer on boat ramp for recovery of small boat</a:t>
            </a:r>
          </a:p>
          <a:p>
            <a:pPr eaLnBrk="1" hangingPunct="1">
              <a:lnSpc>
                <a:spcPct val="90000"/>
              </a:lnSpc>
              <a:buClr>
                <a:schemeClr val="bg1"/>
              </a:buClr>
              <a:defRPr/>
            </a:pPr>
            <a:endParaRPr lang="en-US" sz="2400"/>
          </a:p>
          <a:p>
            <a:pPr eaLnBrk="1" hangingPunct="1">
              <a:lnSpc>
                <a:spcPct val="90000"/>
              </a:lnSpc>
              <a:buClr>
                <a:schemeClr val="bg1"/>
              </a:buClr>
              <a:defRPr/>
            </a:pPr>
            <a:r>
              <a:rPr lang="en-US" sz="2400"/>
              <a:t>Attach line to bow that may be tossed to recovery crew in event of loss of power</a:t>
            </a:r>
          </a:p>
          <a:p>
            <a:pPr eaLnBrk="1" hangingPunct="1">
              <a:lnSpc>
                <a:spcPct val="90000"/>
              </a:lnSpc>
              <a:buClr>
                <a:schemeClr val="bg1"/>
              </a:buClr>
              <a:defRPr/>
            </a:pPr>
            <a:endParaRPr lang="en-US" sz="2400"/>
          </a:p>
          <a:p>
            <a:pPr eaLnBrk="1" hangingPunct="1">
              <a:lnSpc>
                <a:spcPct val="90000"/>
              </a:lnSpc>
              <a:buClr>
                <a:schemeClr val="bg1"/>
              </a:buClr>
              <a:defRPr/>
            </a:pPr>
            <a:r>
              <a:rPr lang="en-US" sz="2400"/>
              <a:t>Secure boat to trailer via winch cable and keeper chain to bow eye.  Ensure winch is in locked position.</a:t>
            </a:r>
          </a:p>
          <a:p>
            <a:pPr eaLnBrk="1" hangingPunct="1">
              <a:lnSpc>
                <a:spcPct val="90000"/>
              </a:lnSpc>
              <a:buClr>
                <a:schemeClr val="bg1"/>
              </a:buClr>
              <a:defRPr/>
            </a:pPr>
            <a:endParaRPr lang="en-US" sz="2400"/>
          </a:p>
          <a:p>
            <a:pPr eaLnBrk="1" hangingPunct="1">
              <a:lnSpc>
                <a:spcPct val="90000"/>
              </a:lnSpc>
              <a:buClr>
                <a:schemeClr val="bg1"/>
              </a:buClr>
              <a:defRPr/>
            </a:pPr>
            <a:r>
              <a:rPr lang="en-US" sz="2400"/>
              <a:t>Secure engine and trim up outdrive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7347">
                                            <p:txEl>
                                              <p:pRg st="0" end="0"/>
                                            </p:txEl>
                                          </p:spTgt>
                                        </p:tgtEl>
                                        <p:attrNameLst>
                                          <p:attrName>style.visibility</p:attrName>
                                        </p:attrNameLst>
                                      </p:cBhvr>
                                      <p:to>
                                        <p:strVal val="visible"/>
                                      </p:to>
                                    </p:set>
                                    <p:anim to="" calcmode="lin" valueType="num">
                                      <p:cBhvr>
                                        <p:cTn id="7" dur="1" fill="hold"/>
                                        <p:tgtEl>
                                          <p:spTgt spid="5734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57347">
                                            <p:txEl>
                                              <p:pRg st="2" end="2"/>
                                            </p:txEl>
                                          </p:spTgt>
                                        </p:tgtEl>
                                        <p:attrNameLst>
                                          <p:attrName>style.visibility</p:attrName>
                                        </p:attrNameLst>
                                      </p:cBhvr>
                                      <p:to>
                                        <p:strVal val="visible"/>
                                      </p:to>
                                    </p:set>
                                    <p:anim to="" calcmode="lin" valueType="num">
                                      <p:cBhvr>
                                        <p:cTn id="12" dur="1" fill="hold"/>
                                        <p:tgtEl>
                                          <p:spTgt spid="57347">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57347">
                                            <p:txEl>
                                              <p:pRg st="4" end="4"/>
                                            </p:txEl>
                                          </p:spTgt>
                                        </p:tgtEl>
                                        <p:attrNameLst>
                                          <p:attrName>style.visibility</p:attrName>
                                        </p:attrNameLst>
                                      </p:cBhvr>
                                      <p:to>
                                        <p:strVal val="visible"/>
                                      </p:to>
                                    </p:set>
                                    <p:anim to="" calcmode="lin" valueType="num">
                                      <p:cBhvr>
                                        <p:cTn id="17" dur="1" fill="hold"/>
                                        <p:tgtEl>
                                          <p:spTgt spid="57347">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57347">
                                            <p:txEl>
                                              <p:pRg st="6" end="6"/>
                                            </p:txEl>
                                          </p:spTgt>
                                        </p:tgtEl>
                                        <p:attrNameLst>
                                          <p:attrName>style.visibility</p:attrName>
                                        </p:attrNameLst>
                                      </p:cBhvr>
                                      <p:to>
                                        <p:strVal val="visible"/>
                                      </p:to>
                                    </p:set>
                                    <p:anim to="" calcmode="lin" valueType="num">
                                      <p:cBhvr>
                                        <p:cTn id="22" dur="1" fill="hold"/>
                                        <p:tgtEl>
                                          <p:spTgt spid="57347">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17525" y="220663"/>
            <a:ext cx="8596313" cy="1403350"/>
          </a:xfrm>
        </p:spPr>
        <p:txBody>
          <a:bodyPr/>
          <a:lstStyle/>
          <a:p>
            <a:pPr eaLnBrk="1" hangingPunct="1">
              <a:defRPr/>
            </a:pPr>
            <a:r>
              <a:rPr lang="en-US">
                <a:solidFill>
                  <a:schemeClr val="tx1"/>
                </a:solidFill>
              </a:rPr>
              <a:t>Proper Recovery Sequence Cont.</a:t>
            </a:r>
          </a:p>
        </p:txBody>
      </p:sp>
      <p:sp>
        <p:nvSpPr>
          <p:cNvPr id="58371" name="Rectangle 3"/>
          <p:cNvSpPr>
            <a:spLocks noGrp="1" noChangeArrowheads="1"/>
          </p:cNvSpPr>
          <p:nvPr>
            <p:ph type="body" idx="1"/>
          </p:nvPr>
        </p:nvSpPr>
        <p:spPr>
          <a:xfrm>
            <a:off x="457200" y="2286000"/>
            <a:ext cx="8229600" cy="3733800"/>
          </a:xfrm>
        </p:spPr>
        <p:txBody>
          <a:bodyPr/>
          <a:lstStyle/>
          <a:p>
            <a:pPr eaLnBrk="1" hangingPunct="1">
              <a:buClr>
                <a:schemeClr val="bg1"/>
              </a:buClr>
              <a:defRPr/>
            </a:pPr>
            <a:r>
              <a:rPr lang="en-US" sz="2400"/>
              <a:t>Carefully remove boat from water and away from boat ramp so others can launch/recover.</a:t>
            </a:r>
          </a:p>
          <a:p>
            <a:pPr eaLnBrk="1" hangingPunct="1">
              <a:buClr>
                <a:schemeClr val="bg1"/>
              </a:buClr>
              <a:defRPr/>
            </a:pPr>
            <a:endParaRPr lang="en-US" sz="2400"/>
          </a:p>
          <a:p>
            <a:pPr eaLnBrk="1" hangingPunct="1">
              <a:buClr>
                <a:schemeClr val="bg1"/>
              </a:buClr>
              <a:defRPr/>
            </a:pPr>
            <a:r>
              <a:rPr lang="en-US" sz="2400"/>
              <a:t>Remove boat plugs</a:t>
            </a:r>
          </a:p>
          <a:p>
            <a:pPr eaLnBrk="1" hangingPunct="1">
              <a:buClr>
                <a:schemeClr val="bg1"/>
              </a:buClr>
              <a:defRPr/>
            </a:pPr>
            <a:endParaRPr lang="en-US" sz="2400"/>
          </a:p>
          <a:p>
            <a:pPr eaLnBrk="1" hangingPunct="1">
              <a:buClr>
                <a:schemeClr val="bg1"/>
              </a:buClr>
              <a:defRPr/>
            </a:pPr>
            <a:r>
              <a:rPr lang="en-US" sz="2400"/>
              <a:t>Connect trailer lights</a:t>
            </a:r>
          </a:p>
          <a:p>
            <a:pPr eaLnBrk="1" hangingPunct="1">
              <a:buClr>
                <a:schemeClr val="bg1"/>
              </a:buClr>
              <a:defRPr/>
            </a:pPr>
            <a:endParaRPr lang="en-US" sz="2400"/>
          </a:p>
          <a:p>
            <a:pPr eaLnBrk="1" hangingPunct="1">
              <a:buClr>
                <a:schemeClr val="bg1"/>
              </a:buClr>
              <a:defRPr/>
            </a:pPr>
            <a:r>
              <a:rPr lang="en-US" sz="2400"/>
              <a:t>Secure boat to trailer with tiedown straps and cradle outdrive with transom saver</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8371">
                                            <p:txEl>
                                              <p:pRg st="0" end="0"/>
                                            </p:txEl>
                                          </p:spTgt>
                                        </p:tgtEl>
                                        <p:attrNameLst>
                                          <p:attrName>style.visibility</p:attrName>
                                        </p:attrNameLst>
                                      </p:cBhvr>
                                      <p:to>
                                        <p:strVal val="visible"/>
                                      </p:to>
                                    </p:set>
                                    <p:anim to="" calcmode="lin" valueType="num">
                                      <p:cBhvr>
                                        <p:cTn id="7" dur="1" fill="hold"/>
                                        <p:tgtEl>
                                          <p:spTgt spid="5837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58371">
                                            <p:txEl>
                                              <p:pRg st="2" end="2"/>
                                            </p:txEl>
                                          </p:spTgt>
                                        </p:tgtEl>
                                        <p:attrNameLst>
                                          <p:attrName>style.visibility</p:attrName>
                                        </p:attrNameLst>
                                      </p:cBhvr>
                                      <p:to>
                                        <p:strVal val="visible"/>
                                      </p:to>
                                    </p:set>
                                    <p:anim to="" calcmode="lin" valueType="num">
                                      <p:cBhvr>
                                        <p:cTn id="12" dur="1" fill="hold"/>
                                        <p:tgtEl>
                                          <p:spTgt spid="58371">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58371">
                                            <p:txEl>
                                              <p:pRg st="4" end="4"/>
                                            </p:txEl>
                                          </p:spTgt>
                                        </p:tgtEl>
                                        <p:attrNameLst>
                                          <p:attrName>style.visibility</p:attrName>
                                        </p:attrNameLst>
                                      </p:cBhvr>
                                      <p:to>
                                        <p:strVal val="visible"/>
                                      </p:to>
                                    </p:set>
                                    <p:anim to="" calcmode="lin" valueType="num">
                                      <p:cBhvr>
                                        <p:cTn id="17" dur="1" fill="hold"/>
                                        <p:tgtEl>
                                          <p:spTgt spid="58371">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58371">
                                            <p:txEl>
                                              <p:pRg st="6" end="6"/>
                                            </p:txEl>
                                          </p:spTgt>
                                        </p:tgtEl>
                                        <p:attrNameLst>
                                          <p:attrName>style.visibility</p:attrName>
                                        </p:attrNameLst>
                                      </p:cBhvr>
                                      <p:to>
                                        <p:strVal val="visible"/>
                                      </p:to>
                                    </p:set>
                                    <p:anim to="" calcmode="lin" valueType="num">
                                      <p:cBhvr>
                                        <p:cTn id="22" dur="1" fill="hold"/>
                                        <p:tgtEl>
                                          <p:spTgt spid="58371">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17525" y="220663"/>
            <a:ext cx="8596313" cy="1403350"/>
          </a:xfrm>
        </p:spPr>
        <p:txBody>
          <a:bodyPr/>
          <a:lstStyle/>
          <a:p>
            <a:pPr eaLnBrk="1" hangingPunct="1">
              <a:defRPr/>
            </a:pPr>
            <a:r>
              <a:rPr lang="en-US">
                <a:solidFill>
                  <a:schemeClr val="tx1"/>
                </a:solidFill>
              </a:rPr>
              <a:t>Proper Recovery Sequence Cont.</a:t>
            </a:r>
          </a:p>
        </p:txBody>
      </p:sp>
      <p:sp>
        <p:nvSpPr>
          <p:cNvPr id="60419" name="Rectangle 3"/>
          <p:cNvSpPr>
            <a:spLocks noGrp="1" noChangeArrowheads="1"/>
          </p:cNvSpPr>
          <p:nvPr>
            <p:ph type="body" idx="1"/>
          </p:nvPr>
        </p:nvSpPr>
        <p:spPr>
          <a:xfrm>
            <a:off x="457200" y="1905000"/>
            <a:ext cx="8229600" cy="4495800"/>
          </a:xfrm>
        </p:spPr>
        <p:txBody>
          <a:bodyPr/>
          <a:lstStyle/>
          <a:p>
            <a:pPr eaLnBrk="1" hangingPunct="1">
              <a:lnSpc>
                <a:spcPct val="80000"/>
              </a:lnSpc>
              <a:buClr>
                <a:schemeClr val="bg1"/>
              </a:buClr>
              <a:defRPr/>
            </a:pPr>
            <a:r>
              <a:rPr lang="en-US" sz="2400"/>
              <a:t>Perform trailer light checks</a:t>
            </a:r>
          </a:p>
          <a:p>
            <a:pPr eaLnBrk="1" hangingPunct="1">
              <a:lnSpc>
                <a:spcPct val="80000"/>
              </a:lnSpc>
              <a:buClr>
                <a:schemeClr val="bg1"/>
              </a:buClr>
              <a:defRPr/>
            </a:pPr>
            <a:endParaRPr lang="en-US" sz="2400"/>
          </a:p>
          <a:p>
            <a:pPr eaLnBrk="1" hangingPunct="1">
              <a:lnSpc>
                <a:spcPct val="80000"/>
              </a:lnSpc>
              <a:buClr>
                <a:schemeClr val="bg1"/>
              </a:buClr>
              <a:defRPr/>
            </a:pPr>
            <a:r>
              <a:rPr lang="en-US" sz="2400"/>
              <a:t>Inspect prop, outdrive, hull, and boat trailer wheels/axle for any damage.  Give extra attention to wheel bearing area ensuring covers are in place and tires are properly inflated.</a:t>
            </a:r>
          </a:p>
          <a:p>
            <a:pPr eaLnBrk="1" hangingPunct="1">
              <a:lnSpc>
                <a:spcPct val="80000"/>
              </a:lnSpc>
              <a:buClr>
                <a:schemeClr val="bg1"/>
              </a:buClr>
              <a:defRPr/>
            </a:pPr>
            <a:endParaRPr lang="en-US" sz="2400"/>
          </a:p>
          <a:p>
            <a:pPr eaLnBrk="1" hangingPunct="1">
              <a:lnSpc>
                <a:spcPct val="80000"/>
              </a:lnSpc>
              <a:buClr>
                <a:schemeClr val="bg1"/>
              </a:buClr>
              <a:defRPr/>
            </a:pPr>
            <a:r>
              <a:rPr lang="en-US" sz="2400"/>
              <a:t>Inspect safety chains, ensure coupler latch pin is properly secured in coupler latch, and reattach breakaway cable to tow vehicle. </a:t>
            </a:r>
          </a:p>
          <a:p>
            <a:pPr eaLnBrk="1" hangingPunct="1">
              <a:lnSpc>
                <a:spcPct val="80000"/>
              </a:lnSpc>
              <a:buClr>
                <a:schemeClr val="bg1"/>
              </a:buClr>
              <a:defRPr/>
            </a:pPr>
            <a:endParaRPr lang="en-US" sz="2400"/>
          </a:p>
          <a:p>
            <a:pPr eaLnBrk="1" hangingPunct="1">
              <a:lnSpc>
                <a:spcPct val="80000"/>
              </a:lnSpc>
              <a:buClr>
                <a:schemeClr val="bg1"/>
              </a:buClr>
              <a:defRPr/>
            </a:pPr>
            <a:r>
              <a:rPr lang="en-US" sz="2400"/>
              <a:t>Ensure all gear in boat is secure.  Double check everything prior to departing.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0419">
                                            <p:txEl>
                                              <p:pRg st="0" end="0"/>
                                            </p:txEl>
                                          </p:spTgt>
                                        </p:tgtEl>
                                        <p:attrNameLst>
                                          <p:attrName>style.visibility</p:attrName>
                                        </p:attrNameLst>
                                      </p:cBhvr>
                                      <p:to>
                                        <p:strVal val="visible"/>
                                      </p:to>
                                    </p:set>
                                    <p:anim to="" calcmode="lin" valueType="num">
                                      <p:cBhvr>
                                        <p:cTn id="7" dur="1" fill="hold"/>
                                        <p:tgtEl>
                                          <p:spTgt spid="6041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60419">
                                            <p:txEl>
                                              <p:pRg st="2" end="2"/>
                                            </p:txEl>
                                          </p:spTgt>
                                        </p:tgtEl>
                                        <p:attrNameLst>
                                          <p:attrName>style.visibility</p:attrName>
                                        </p:attrNameLst>
                                      </p:cBhvr>
                                      <p:to>
                                        <p:strVal val="visible"/>
                                      </p:to>
                                    </p:set>
                                    <p:anim to="" calcmode="lin" valueType="num">
                                      <p:cBhvr>
                                        <p:cTn id="12" dur="1" fill="hold"/>
                                        <p:tgtEl>
                                          <p:spTgt spid="60419">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60419">
                                            <p:txEl>
                                              <p:pRg st="4" end="4"/>
                                            </p:txEl>
                                          </p:spTgt>
                                        </p:tgtEl>
                                        <p:attrNameLst>
                                          <p:attrName>style.visibility</p:attrName>
                                        </p:attrNameLst>
                                      </p:cBhvr>
                                      <p:to>
                                        <p:strVal val="visible"/>
                                      </p:to>
                                    </p:set>
                                    <p:anim to="" calcmode="lin" valueType="num">
                                      <p:cBhvr>
                                        <p:cTn id="17" dur="1" fill="hold"/>
                                        <p:tgtEl>
                                          <p:spTgt spid="60419">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60419">
                                            <p:txEl>
                                              <p:pRg st="6" end="6"/>
                                            </p:txEl>
                                          </p:spTgt>
                                        </p:tgtEl>
                                        <p:attrNameLst>
                                          <p:attrName>style.visibility</p:attrName>
                                        </p:attrNameLst>
                                      </p:cBhvr>
                                      <p:to>
                                        <p:strVal val="visible"/>
                                      </p:to>
                                    </p:set>
                                    <p:anim to="" calcmode="lin" valueType="num">
                                      <p:cBhvr>
                                        <p:cTn id="22" dur="1" fill="hold"/>
                                        <p:tgtEl>
                                          <p:spTgt spid="60419">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a:t>Warnings and Precautions	</a:t>
            </a:r>
          </a:p>
        </p:txBody>
      </p:sp>
      <p:sp>
        <p:nvSpPr>
          <p:cNvPr id="61443" name="Rectangle 3"/>
          <p:cNvSpPr>
            <a:spLocks noGrp="1" noChangeArrowheads="1"/>
          </p:cNvSpPr>
          <p:nvPr>
            <p:ph type="body" idx="1"/>
          </p:nvPr>
        </p:nvSpPr>
        <p:spPr>
          <a:xfrm>
            <a:off x="457200" y="2209800"/>
            <a:ext cx="8229600" cy="4267200"/>
          </a:xfrm>
        </p:spPr>
        <p:txBody>
          <a:bodyPr/>
          <a:lstStyle/>
          <a:p>
            <a:pPr eaLnBrk="1" hangingPunct="1">
              <a:lnSpc>
                <a:spcPct val="90000"/>
              </a:lnSpc>
              <a:buClr>
                <a:schemeClr val="bg2"/>
              </a:buClr>
              <a:defRPr/>
            </a:pPr>
            <a:r>
              <a:rPr lang="en-US" sz="2800"/>
              <a:t>If care and maintenance are neglected, you may be endangering the safety of your boat, your vehicle, your crew, yourself and the public.</a:t>
            </a:r>
          </a:p>
          <a:p>
            <a:pPr eaLnBrk="1" hangingPunct="1">
              <a:lnSpc>
                <a:spcPct val="90000"/>
              </a:lnSpc>
              <a:buClr>
                <a:schemeClr val="bg2"/>
              </a:buClr>
              <a:defRPr/>
            </a:pPr>
            <a:endParaRPr lang="en-US" sz="2800"/>
          </a:p>
          <a:p>
            <a:pPr eaLnBrk="1" hangingPunct="1">
              <a:lnSpc>
                <a:spcPct val="90000"/>
              </a:lnSpc>
              <a:buClr>
                <a:schemeClr val="bg2"/>
              </a:buClr>
              <a:defRPr/>
            </a:pPr>
            <a:r>
              <a:rPr lang="en-US" sz="2800"/>
              <a:t>Check all lights and signals prior to departing unit and again prior to departing launch ramp.</a:t>
            </a:r>
          </a:p>
          <a:p>
            <a:pPr eaLnBrk="1" hangingPunct="1">
              <a:lnSpc>
                <a:spcPct val="90000"/>
              </a:lnSpc>
              <a:buClr>
                <a:schemeClr val="bg2"/>
              </a:buClr>
              <a:defRPr/>
            </a:pPr>
            <a:endParaRPr lang="en-US" sz="2800"/>
          </a:p>
          <a:p>
            <a:pPr eaLnBrk="1" hangingPunct="1">
              <a:lnSpc>
                <a:spcPct val="90000"/>
              </a:lnSpc>
              <a:buClr>
                <a:schemeClr val="bg2"/>
              </a:buClr>
              <a:defRPr/>
            </a:pPr>
            <a:r>
              <a:rPr lang="en-US" sz="2800"/>
              <a:t>Do not tow any trailer faster than 55 mph.</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1443">
                                            <p:txEl>
                                              <p:pRg st="0" end="0"/>
                                            </p:txEl>
                                          </p:spTgt>
                                        </p:tgtEl>
                                        <p:attrNameLst>
                                          <p:attrName>style.visibility</p:attrName>
                                        </p:attrNameLst>
                                      </p:cBhvr>
                                      <p:to>
                                        <p:strVal val="visible"/>
                                      </p:to>
                                    </p:set>
                                    <p:anim to="" calcmode="lin" valueType="num">
                                      <p:cBhvr>
                                        <p:cTn id="7" dur="1" fill="hold"/>
                                        <p:tgtEl>
                                          <p:spTgt spid="6144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61443">
                                            <p:txEl>
                                              <p:pRg st="2" end="2"/>
                                            </p:txEl>
                                          </p:spTgt>
                                        </p:tgtEl>
                                        <p:attrNameLst>
                                          <p:attrName>style.visibility</p:attrName>
                                        </p:attrNameLst>
                                      </p:cBhvr>
                                      <p:to>
                                        <p:strVal val="visible"/>
                                      </p:to>
                                    </p:set>
                                    <p:anim to="" calcmode="lin" valueType="num">
                                      <p:cBhvr>
                                        <p:cTn id="12" dur="1" fill="hold"/>
                                        <p:tgtEl>
                                          <p:spTgt spid="6144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61443">
                                            <p:txEl>
                                              <p:pRg st="4" end="4"/>
                                            </p:txEl>
                                          </p:spTgt>
                                        </p:tgtEl>
                                        <p:attrNameLst>
                                          <p:attrName>style.visibility</p:attrName>
                                        </p:attrNameLst>
                                      </p:cBhvr>
                                      <p:to>
                                        <p:strVal val="visible"/>
                                      </p:to>
                                    </p:set>
                                    <p:anim to="" calcmode="lin" valueType="num">
                                      <p:cBhvr>
                                        <p:cTn id="17" dur="1" fill="hold"/>
                                        <p:tgtEl>
                                          <p:spTgt spid="6144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n-US"/>
              <a:t>Warnings and Precautions cont.	</a:t>
            </a:r>
          </a:p>
        </p:txBody>
      </p:sp>
      <p:sp>
        <p:nvSpPr>
          <p:cNvPr id="62467" name="Rectangle 3"/>
          <p:cNvSpPr>
            <a:spLocks noGrp="1" noChangeArrowheads="1"/>
          </p:cNvSpPr>
          <p:nvPr>
            <p:ph type="body" idx="1"/>
          </p:nvPr>
        </p:nvSpPr>
        <p:spPr/>
        <p:txBody>
          <a:bodyPr/>
          <a:lstStyle/>
          <a:p>
            <a:pPr eaLnBrk="1" hangingPunct="1">
              <a:buClr>
                <a:schemeClr val="bg2"/>
              </a:buClr>
              <a:defRPr/>
            </a:pPr>
            <a:r>
              <a:rPr lang="en-US" sz="2800"/>
              <a:t>Check tires and wheel bearings prior to departing unit and launch ramp.</a:t>
            </a:r>
          </a:p>
          <a:p>
            <a:pPr eaLnBrk="1" hangingPunct="1">
              <a:buClr>
                <a:schemeClr val="bg2"/>
              </a:buClr>
              <a:defRPr/>
            </a:pPr>
            <a:endParaRPr lang="en-US" sz="2800"/>
          </a:p>
          <a:p>
            <a:pPr eaLnBrk="1" hangingPunct="1">
              <a:buClr>
                <a:schemeClr val="bg2"/>
              </a:buClr>
              <a:defRPr/>
            </a:pPr>
            <a:r>
              <a:rPr lang="en-US" sz="2800"/>
              <a:t>Ensure the trailer is loaded evenly from front to rear as well as side-to-side.</a:t>
            </a:r>
          </a:p>
          <a:p>
            <a:pPr eaLnBrk="1" hangingPunct="1">
              <a:buClr>
                <a:schemeClr val="bg2"/>
              </a:buClr>
              <a:defRPr/>
            </a:pPr>
            <a:endParaRPr lang="en-US" sz="2800"/>
          </a:p>
          <a:p>
            <a:pPr eaLnBrk="1" hangingPunct="1">
              <a:buClr>
                <a:schemeClr val="bg2"/>
              </a:buClr>
              <a:defRPr/>
            </a:pPr>
            <a:r>
              <a:rPr lang="en-US" sz="2800"/>
              <a:t>Passing is never recommended.</a:t>
            </a:r>
            <a:r>
              <a:rPr lang="en-US"/>
              <a:t/>
            </a:r>
            <a:br>
              <a:rPr lang="en-US"/>
            </a:br>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2467">
                                            <p:txEl>
                                              <p:pRg st="0" end="0"/>
                                            </p:txEl>
                                          </p:spTgt>
                                        </p:tgtEl>
                                        <p:attrNameLst>
                                          <p:attrName>style.visibility</p:attrName>
                                        </p:attrNameLst>
                                      </p:cBhvr>
                                      <p:to>
                                        <p:strVal val="visible"/>
                                      </p:to>
                                    </p:set>
                                    <p:anim to="" calcmode="lin" valueType="num">
                                      <p:cBhvr>
                                        <p:cTn id="7" dur="1" fill="hold"/>
                                        <p:tgtEl>
                                          <p:spTgt spid="6246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62467">
                                            <p:txEl>
                                              <p:pRg st="2" end="2"/>
                                            </p:txEl>
                                          </p:spTgt>
                                        </p:tgtEl>
                                        <p:attrNameLst>
                                          <p:attrName>style.visibility</p:attrName>
                                        </p:attrNameLst>
                                      </p:cBhvr>
                                      <p:to>
                                        <p:strVal val="visible"/>
                                      </p:to>
                                    </p:set>
                                    <p:anim to="" calcmode="lin" valueType="num">
                                      <p:cBhvr>
                                        <p:cTn id="12" dur="1" fill="hold"/>
                                        <p:tgtEl>
                                          <p:spTgt spid="62467">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62467">
                                            <p:txEl>
                                              <p:pRg st="4" end="4"/>
                                            </p:txEl>
                                          </p:spTgt>
                                        </p:tgtEl>
                                        <p:attrNameLst>
                                          <p:attrName>style.visibility</p:attrName>
                                        </p:attrNameLst>
                                      </p:cBhvr>
                                      <p:to>
                                        <p:strVal val="visible"/>
                                      </p:to>
                                    </p:set>
                                    <p:anim to="" calcmode="lin" valueType="num">
                                      <p:cBhvr>
                                        <p:cTn id="17" dur="1" fill="hold"/>
                                        <p:tgtEl>
                                          <p:spTgt spid="6246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defRPr/>
            </a:pPr>
            <a:r>
              <a:rPr lang="en-US"/>
              <a:t>Warnings and Precautions cont.	</a:t>
            </a:r>
          </a:p>
        </p:txBody>
      </p:sp>
      <p:sp>
        <p:nvSpPr>
          <p:cNvPr id="70659" name="Rectangle 3"/>
          <p:cNvSpPr>
            <a:spLocks noGrp="1" noChangeArrowheads="1"/>
          </p:cNvSpPr>
          <p:nvPr>
            <p:ph type="body" idx="1"/>
          </p:nvPr>
        </p:nvSpPr>
        <p:spPr>
          <a:xfrm>
            <a:off x="457200" y="2438400"/>
            <a:ext cx="8229600" cy="3581400"/>
          </a:xfrm>
        </p:spPr>
        <p:txBody>
          <a:bodyPr/>
          <a:lstStyle/>
          <a:p>
            <a:pPr eaLnBrk="1" hangingPunct="1">
              <a:buClr>
                <a:schemeClr val="bg1"/>
              </a:buClr>
              <a:defRPr/>
            </a:pPr>
            <a:r>
              <a:rPr lang="en-US" sz="2800"/>
              <a:t>It is unsafe  to stand on the tongue of the trailer or stand in the boat unbraced  when it is being backed down or driven up the boat ramp.</a:t>
            </a:r>
          </a:p>
          <a:p>
            <a:pPr eaLnBrk="1" hangingPunct="1">
              <a:buClr>
                <a:schemeClr val="bg1"/>
              </a:buClr>
              <a:defRPr/>
            </a:pPr>
            <a:endParaRPr lang="en-US" sz="2800"/>
          </a:p>
          <a:p>
            <a:pPr eaLnBrk="1" hangingPunct="1">
              <a:buClr>
                <a:schemeClr val="bg1"/>
              </a:buClr>
              <a:defRPr/>
            </a:pPr>
            <a:r>
              <a:rPr lang="en-US" sz="2800"/>
              <a:t>Never allow a person to stand in the line of the winch cable when it is loaded or taut.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70659">
                                            <p:txEl>
                                              <p:pRg st="0" end="0"/>
                                            </p:txEl>
                                          </p:spTgt>
                                        </p:tgtEl>
                                        <p:attrNameLst>
                                          <p:attrName>style.visibility</p:attrName>
                                        </p:attrNameLst>
                                      </p:cBhvr>
                                      <p:to>
                                        <p:strVal val="visible"/>
                                      </p:to>
                                    </p:set>
                                    <p:anim to="" calcmode="lin" valueType="num">
                                      <p:cBhvr>
                                        <p:cTn id="7" dur="1" fill="hold"/>
                                        <p:tgtEl>
                                          <p:spTgt spid="7065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70659">
                                            <p:txEl>
                                              <p:pRg st="2" end="2"/>
                                            </p:txEl>
                                          </p:spTgt>
                                        </p:tgtEl>
                                        <p:attrNameLst>
                                          <p:attrName>style.visibility</p:attrName>
                                        </p:attrNameLst>
                                      </p:cBhvr>
                                      <p:to>
                                        <p:strVal val="visible"/>
                                      </p:to>
                                    </p:set>
                                    <p:anim to="" calcmode="lin" valueType="num">
                                      <p:cBhvr>
                                        <p:cTn id="12" dur="1" fill="hold"/>
                                        <p:tgtEl>
                                          <p:spTgt spid="7065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1026"/>
          <p:cNvSpPr>
            <a:spLocks noGrp="1" noChangeArrowheads="1"/>
          </p:cNvSpPr>
          <p:nvPr>
            <p:ph type="title"/>
          </p:nvPr>
        </p:nvSpPr>
        <p:spPr>
          <a:xfrm>
            <a:off x="517525" y="-107950"/>
            <a:ext cx="8596313" cy="2058988"/>
          </a:xfrm>
        </p:spPr>
        <p:txBody>
          <a:bodyPr/>
          <a:lstStyle/>
          <a:p>
            <a:pPr eaLnBrk="1" hangingPunct="1">
              <a:defRPr/>
            </a:pPr>
            <a:r>
              <a:rPr lang="en-US" dirty="0"/>
              <a:t>Roadside </a:t>
            </a:r>
            <a:r>
              <a:rPr lang="en-US" dirty="0" smtClean="0"/>
              <a:t>Safety Rules </a:t>
            </a:r>
            <a:r>
              <a:rPr lang="en-US" dirty="0"/>
              <a:t>in the </a:t>
            </a:r>
            <a:r>
              <a:rPr lang="en-US" dirty="0" smtClean="0"/>
              <a:t>Event </a:t>
            </a:r>
            <a:r>
              <a:rPr lang="en-US" dirty="0"/>
              <a:t>of a </a:t>
            </a:r>
            <a:r>
              <a:rPr lang="en-US" dirty="0" smtClean="0"/>
              <a:t>Breakdown</a:t>
            </a:r>
            <a:r>
              <a:rPr lang="en-US" dirty="0"/>
              <a:t>	</a:t>
            </a:r>
          </a:p>
        </p:txBody>
      </p:sp>
      <p:sp>
        <p:nvSpPr>
          <p:cNvPr id="71683" name="Rectangle 1027"/>
          <p:cNvSpPr>
            <a:spLocks noGrp="1" noChangeArrowheads="1"/>
          </p:cNvSpPr>
          <p:nvPr>
            <p:ph type="body" idx="1"/>
          </p:nvPr>
        </p:nvSpPr>
        <p:spPr/>
        <p:txBody>
          <a:bodyPr/>
          <a:lstStyle/>
          <a:p>
            <a:pPr eaLnBrk="1" hangingPunct="1">
              <a:lnSpc>
                <a:spcPct val="90000"/>
              </a:lnSpc>
              <a:buClr>
                <a:schemeClr val="bg1"/>
              </a:buClr>
              <a:defRPr/>
            </a:pPr>
            <a:r>
              <a:rPr lang="en-US" sz="2800" dirty="0"/>
              <a:t>Should you break down on the road, there are steps you should take to insure your safety in what can be a very dangerous situation.</a:t>
            </a:r>
          </a:p>
          <a:p>
            <a:pPr eaLnBrk="1" hangingPunct="1">
              <a:lnSpc>
                <a:spcPct val="90000"/>
              </a:lnSpc>
              <a:defRPr/>
            </a:pPr>
            <a:endParaRPr lang="en-US" sz="2800" dirty="0"/>
          </a:p>
          <a:p>
            <a:pPr lvl="1" eaLnBrk="1" hangingPunct="1">
              <a:lnSpc>
                <a:spcPct val="90000"/>
              </a:lnSpc>
              <a:defRPr/>
            </a:pPr>
            <a:r>
              <a:rPr lang="en-US" sz="2400" dirty="0"/>
              <a:t>Make sure you and your rig are as visible as possible to passing motorists.</a:t>
            </a:r>
          </a:p>
          <a:p>
            <a:pPr lvl="1" eaLnBrk="1" hangingPunct="1">
              <a:lnSpc>
                <a:spcPct val="90000"/>
              </a:lnSpc>
              <a:defRPr/>
            </a:pPr>
            <a:endParaRPr lang="en-US" sz="2400" dirty="0"/>
          </a:p>
          <a:p>
            <a:pPr lvl="1" eaLnBrk="1" hangingPunct="1">
              <a:lnSpc>
                <a:spcPct val="90000"/>
              </a:lnSpc>
              <a:defRPr/>
            </a:pPr>
            <a:r>
              <a:rPr lang="en-US" sz="2400" dirty="0"/>
              <a:t>Day or night, always use your emergency flashers. Switch them on before coming to a stop</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71683">
                                            <p:txEl>
                                              <p:pRg st="0" end="0"/>
                                            </p:txEl>
                                          </p:spTgt>
                                        </p:tgtEl>
                                        <p:attrNameLst>
                                          <p:attrName>style.visibility</p:attrName>
                                        </p:attrNameLst>
                                      </p:cBhvr>
                                      <p:to>
                                        <p:strVal val="visible"/>
                                      </p:to>
                                    </p:set>
                                    <p:anim to="" calcmode="lin" valueType="num">
                                      <p:cBhvr>
                                        <p:cTn id="7" dur="1" fill="hold"/>
                                        <p:tgtEl>
                                          <p:spTgt spid="7168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499"/>
                                          </p:stCondLst>
                                        </p:cTn>
                                        <p:tgtEl>
                                          <p:spTgt spid="71683">
                                            <p:txEl>
                                              <p:pRg st="2" end="2"/>
                                            </p:txEl>
                                          </p:spTgt>
                                        </p:tgtEl>
                                        <p:attrNameLst>
                                          <p:attrName>style.visibility</p:attrName>
                                        </p:attrNameLst>
                                      </p:cBhvr>
                                      <p:to>
                                        <p:strVal val="visible"/>
                                      </p:to>
                                    </p:set>
                                    <p:anim to="" calcmode="lin" valueType="num">
                                      <p:cBhvr>
                                        <p:cTn id="10" dur="1" fill="hold"/>
                                        <p:tgtEl>
                                          <p:spTgt spid="71683">
                                            <p:txEl>
                                              <p:pRg st="2" end="2"/>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499"/>
                                          </p:stCondLst>
                                        </p:cTn>
                                        <p:tgtEl>
                                          <p:spTgt spid="71683">
                                            <p:txEl>
                                              <p:pRg st="4" end="4"/>
                                            </p:txEl>
                                          </p:spTgt>
                                        </p:tgtEl>
                                        <p:attrNameLst>
                                          <p:attrName>style.visibility</p:attrName>
                                        </p:attrNameLst>
                                      </p:cBhvr>
                                      <p:to>
                                        <p:strVal val="visible"/>
                                      </p:to>
                                    </p:set>
                                    <p:anim to="" calcmode="lin" valueType="num">
                                      <p:cBhvr>
                                        <p:cTn id="13" dur="1" fill="hold"/>
                                        <p:tgtEl>
                                          <p:spTgt spid="7168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517525" y="-107950"/>
            <a:ext cx="8596313" cy="2058988"/>
          </a:xfrm>
        </p:spPr>
        <p:txBody>
          <a:bodyPr/>
          <a:lstStyle/>
          <a:p>
            <a:pPr eaLnBrk="1" hangingPunct="1">
              <a:defRPr/>
            </a:pPr>
            <a:r>
              <a:rPr lang="en-US" dirty="0"/>
              <a:t>Roadside </a:t>
            </a:r>
            <a:r>
              <a:rPr lang="en-US" dirty="0" smtClean="0"/>
              <a:t>Safety Rules </a:t>
            </a:r>
            <a:r>
              <a:rPr lang="en-US" dirty="0"/>
              <a:t>in the </a:t>
            </a:r>
            <a:r>
              <a:rPr lang="en-US" dirty="0" smtClean="0"/>
              <a:t>Event </a:t>
            </a:r>
            <a:r>
              <a:rPr lang="en-US" dirty="0"/>
              <a:t>of a </a:t>
            </a:r>
            <a:r>
              <a:rPr lang="en-US" dirty="0" smtClean="0"/>
              <a:t>Breakdown </a:t>
            </a:r>
            <a:r>
              <a:rPr lang="en-US" dirty="0"/>
              <a:t>cont.</a:t>
            </a:r>
          </a:p>
        </p:txBody>
      </p:sp>
      <p:sp>
        <p:nvSpPr>
          <p:cNvPr id="72707" name="Rectangle 3"/>
          <p:cNvSpPr>
            <a:spLocks noGrp="1" noChangeArrowheads="1"/>
          </p:cNvSpPr>
          <p:nvPr>
            <p:ph type="body" idx="1"/>
          </p:nvPr>
        </p:nvSpPr>
        <p:spPr>
          <a:xfrm>
            <a:off x="457200" y="2286000"/>
            <a:ext cx="8229600" cy="4343400"/>
          </a:xfrm>
        </p:spPr>
        <p:txBody>
          <a:bodyPr/>
          <a:lstStyle/>
          <a:p>
            <a:pPr lvl="1" eaLnBrk="1" hangingPunct="1">
              <a:defRPr/>
            </a:pPr>
            <a:r>
              <a:rPr lang="en-US" dirty="0"/>
              <a:t>Jackknife your rig to insure that the outer taillight of your tow vehicle is </a:t>
            </a:r>
            <a:r>
              <a:rPr lang="en-US" dirty="0" smtClean="0"/>
              <a:t>un-obscured </a:t>
            </a:r>
            <a:r>
              <a:rPr lang="en-US" dirty="0"/>
              <a:t>by the boat and is visible to oncoming traffic.  This will maximize visibility of your rig and  encourage passing motorists to give you a wider berth.</a:t>
            </a:r>
          </a:p>
          <a:p>
            <a:pPr lvl="1" eaLnBrk="1" hangingPunct="1">
              <a:defRPr/>
            </a:pPr>
            <a:endParaRPr lang="en-US" dirty="0"/>
          </a:p>
          <a:p>
            <a:pPr lvl="1" eaLnBrk="1" hangingPunct="1">
              <a:defRPr/>
            </a:pPr>
            <a:r>
              <a:rPr lang="en-US" dirty="0"/>
              <a:t>Set out a road flare approximately </a:t>
            </a:r>
            <a:r>
              <a:rPr lang="en-US" dirty="0" smtClean="0"/>
              <a:t>100 </a:t>
            </a:r>
            <a:r>
              <a:rPr lang="en-US" dirty="0"/>
              <a:t>yards behind your </a:t>
            </a:r>
            <a:r>
              <a:rPr lang="en-US" dirty="0" smtClean="0"/>
              <a:t>rig.</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72707">
                                            <p:txEl>
                                              <p:pRg st="0" end="0"/>
                                            </p:txEl>
                                          </p:spTgt>
                                        </p:tgtEl>
                                        <p:attrNameLst>
                                          <p:attrName>style.visibility</p:attrName>
                                        </p:attrNameLst>
                                      </p:cBhvr>
                                      <p:to>
                                        <p:strVal val="visible"/>
                                      </p:to>
                                    </p:set>
                                    <p:anim to="" calcmode="lin" valueType="num">
                                      <p:cBhvr>
                                        <p:cTn id="7" dur="1" fill="hold"/>
                                        <p:tgtEl>
                                          <p:spTgt spid="72707">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499"/>
                                          </p:stCondLst>
                                        </p:cTn>
                                        <p:tgtEl>
                                          <p:spTgt spid="72707">
                                            <p:txEl>
                                              <p:pRg st="2" end="2"/>
                                            </p:txEl>
                                          </p:spTgt>
                                        </p:tgtEl>
                                        <p:attrNameLst>
                                          <p:attrName>style.visibility</p:attrName>
                                        </p:attrNameLst>
                                      </p:cBhvr>
                                      <p:to>
                                        <p:strVal val="visible"/>
                                      </p:to>
                                    </p:set>
                                    <p:anim to="" calcmode="lin" valueType="num">
                                      <p:cBhvr>
                                        <p:cTn id="10" dur="1" fill="hold"/>
                                        <p:tgtEl>
                                          <p:spTgt spid="7270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a:t>INTRODUCTION				</a:t>
            </a:r>
          </a:p>
        </p:txBody>
      </p:sp>
      <p:sp>
        <p:nvSpPr>
          <p:cNvPr id="30723" name="Rectangle 3"/>
          <p:cNvSpPr>
            <a:spLocks noGrp="1" noChangeArrowheads="1"/>
          </p:cNvSpPr>
          <p:nvPr>
            <p:ph type="body" idx="1"/>
          </p:nvPr>
        </p:nvSpPr>
        <p:spPr/>
        <p:txBody>
          <a:bodyPr/>
          <a:lstStyle/>
          <a:p>
            <a:pPr eaLnBrk="1" hangingPunct="1">
              <a:lnSpc>
                <a:spcPct val="90000"/>
              </a:lnSpc>
              <a:defRPr/>
            </a:pPr>
            <a:r>
              <a:rPr lang="en-US" sz="2400"/>
              <a:t>In this session you will learn:</a:t>
            </a:r>
          </a:p>
          <a:p>
            <a:pPr eaLnBrk="1" hangingPunct="1">
              <a:lnSpc>
                <a:spcPct val="90000"/>
              </a:lnSpc>
              <a:buClr>
                <a:schemeClr val="bg2"/>
              </a:buClr>
              <a:defRPr/>
            </a:pPr>
            <a:r>
              <a:rPr lang="en-US" sz="2400"/>
              <a:t>Trailering and towing basics</a:t>
            </a:r>
          </a:p>
          <a:p>
            <a:pPr eaLnBrk="1" hangingPunct="1">
              <a:lnSpc>
                <a:spcPct val="90000"/>
              </a:lnSpc>
              <a:buClr>
                <a:schemeClr val="bg2"/>
              </a:buClr>
              <a:defRPr/>
            </a:pPr>
            <a:r>
              <a:rPr lang="en-US" sz="2400"/>
              <a:t>Nomenclature</a:t>
            </a:r>
          </a:p>
          <a:p>
            <a:pPr eaLnBrk="1" hangingPunct="1">
              <a:lnSpc>
                <a:spcPct val="90000"/>
              </a:lnSpc>
              <a:buClr>
                <a:schemeClr val="bg2"/>
              </a:buClr>
              <a:defRPr/>
            </a:pPr>
            <a:r>
              <a:rPr lang="en-US" sz="2400"/>
              <a:t>Proper coupling of trailer to tow vehicle</a:t>
            </a:r>
          </a:p>
          <a:p>
            <a:pPr eaLnBrk="1" hangingPunct="1">
              <a:lnSpc>
                <a:spcPct val="90000"/>
              </a:lnSpc>
              <a:buClr>
                <a:schemeClr val="bg2"/>
              </a:buClr>
              <a:defRPr/>
            </a:pPr>
            <a:r>
              <a:rPr lang="en-US" sz="2400"/>
              <a:t>Proper trailer safety check offs</a:t>
            </a:r>
          </a:p>
          <a:p>
            <a:pPr eaLnBrk="1" hangingPunct="1">
              <a:lnSpc>
                <a:spcPct val="90000"/>
              </a:lnSpc>
              <a:buClr>
                <a:schemeClr val="bg2"/>
              </a:buClr>
              <a:defRPr/>
            </a:pPr>
            <a:r>
              <a:rPr lang="en-US" sz="2400"/>
              <a:t>Towing safety</a:t>
            </a:r>
          </a:p>
          <a:p>
            <a:pPr eaLnBrk="1" hangingPunct="1">
              <a:lnSpc>
                <a:spcPct val="90000"/>
              </a:lnSpc>
              <a:buClr>
                <a:schemeClr val="bg2"/>
              </a:buClr>
              <a:defRPr/>
            </a:pPr>
            <a:r>
              <a:rPr lang="en-US" sz="2400"/>
              <a:t>Proper launch sequence</a:t>
            </a:r>
          </a:p>
          <a:p>
            <a:pPr eaLnBrk="1" hangingPunct="1">
              <a:lnSpc>
                <a:spcPct val="90000"/>
              </a:lnSpc>
              <a:buClr>
                <a:schemeClr val="bg2"/>
              </a:buClr>
              <a:defRPr/>
            </a:pPr>
            <a:r>
              <a:rPr lang="en-US" sz="2400"/>
              <a:t>Proper recovery sequence</a:t>
            </a:r>
          </a:p>
          <a:p>
            <a:pPr eaLnBrk="1" hangingPunct="1">
              <a:lnSpc>
                <a:spcPct val="90000"/>
              </a:lnSpc>
              <a:buClr>
                <a:schemeClr val="bg2"/>
              </a:buClr>
              <a:defRPr/>
            </a:pPr>
            <a:r>
              <a:rPr lang="en-US" sz="2400"/>
              <a:t>Roadside safety rules in the event of a breakdown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30723">
                                            <p:txEl>
                                              <p:pRg st="0" end="0"/>
                                            </p:txEl>
                                          </p:spTgt>
                                        </p:tgtEl>
                                        <p:attrNameLst>
                                          <p:attrName>style.visibility</p:attrName>
                                        </p:attrNameLst>
                                      </p:cBhvr>
                                      <p:to>
                                        <p:strVal val="visible"/>
                                      </p:to>
                                    </p:set>
                                    <p:anim to="" calcmode="lin" valueType="num">
                                      <p:cBhvr>
                                        <p:cTn id="7" dur="1" fill="hold"/>
                                        <p:tgtEl>
                                          <p:spTgt spid="3072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30723">
                                            <p:txEl>
                                              <p:pRg st="1" end="1"/>
                                            </p:txEl>
                                          </p:spTgt>
                                        </p:tgtEl>
                                        <p:attrNameLst>
                                          <p:attrName>style.visibility</p:attrName>
                                        </p:attrNameLst>
                                      </p:cBhvr>
                                      <p:to>
                                        <p:strVal val="visible"/>
                                      </p:to>
                                    </p:set>
                                    <p:anim to="" calcmode="lin" valueType="num">
                                      <p:cBhvr>
                                        <p:cTn id="12" dur="1" fill="hold"/>
                                        <p:tgtEl>
                                          <p:spTgt spid="3072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30723">
                                            <p:txEl>
                                              <p:pRg st="2" end="2"/>
                                            </p:txEl>
                                          </p:spTgt>
                                        </p:tgtEl>
                                        <p:attrNameLst>
                                          <p:attrName>style.visibility</p:attrName>
                                        </p:attrNameLst>
                                      </p:cBhvr>
                                      <p:to>
                                        <p:strVal val="visible"/>
                                      </p:to>
                                    </p:set>
                                    <p:anim to="" calcmode="lin" valueType="num">
                                      <p:cBhvr>
                                        <p:cTn id="17" dur="1" fill="hold"/>
                                        <p:tgtEl>
                                          <p:spTgt spid="3072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30723">
                                            <p:txEl>
                                              <p:pRg st="3" end="3"/>
                                            </p:txEl>
                                          </p:spTgt>
                                        </p:tgtEl>
                                        <p:attrNameLst>
                                          <p:attrName>style.visibility</p:attrName>
                                        </p:attrNameLst>
                                      </p:cBhvr>
                                      <p:to>
                                        <p:strVal val="visible"/>
                                      </p:to>
                                    </p:set>
                                    <p:anim to="" calcmode="lin" valueType="num">
                                      <p:cBhvr>
                                        <p:cTn id="22" dur="1" fill="hold"/>
                                        <p:tgtEl>
                                          <p:spTgt spid="3072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30723">
                                            <p:txEl>
                                              <p:pRg st="4" end="4"/>
                                            </p:txEl>
                                          </p:spTgt>
                                        </p:tgtEl>
                                        <p:attrNameLst>
                                          <p:attrName>style.visibility</p:attrName>
                                        </p:attrNameLst>
                                      </p:cBhvr>
                                      <p:to>
                                        <p:strVal val="visible"/>
                                      </p:to>
                                    </p:set>
                                    <p:anim to="" calcmode="lin" valueType="num">
                                      <p:cBhvr>
                                        <p:cTn id="27" dur="1" fill="hold"/>
                                        <p:tgtEl>
                                          <p:spTgt spid="3072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30723">
                                            <p:txEl>
                                              <p:pRg st="5" end="5"/>
                                            </p:txEl>
                                          </p:spTgt>
                                        </p:tgtEl>
                                        <p:attrNameLst>
                                          <p:attrName>style.visibility</p:attrName>
                                        </p:attrNameLst>
                                      </p:cBhvr>
                                      <p:to>
                                        <p:strVal val="visible"/>
                                      </p:to>
                                    </p:set>
                                    <p:anim to="" calcmode="lin" valueType="num">
                                      <p:cBhvr>
                                        <p:cTn id="32" dur="1" fill="hold"/>
                                        <p:tgtEl>
                                          <p:spTgt spid="3072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30723">
                                            <p:txEl>
                                              <p:pRg st="6" end="6"/>
                                            </p:txEl>
                                          </p:spTgt>
                                        </p:tgtEl>
                                        <p:attrNameLst>
                                          <p:attrName>style.visibility</p:attrName>
                                        </p:attrNameLst>
                                      </p:cBhvr>
                                      <p:to>
                                        <p:strVal val="visible"/>
                                      </p:to>
                                    </p:set>
                                    <p:anim to="" calcmode="lin" valueType="num">
                                      <p:cBhvr>
                                        <p:cTn id="37" dur="1" fill="hold"/>
                                        <p:tgtEl>
                                          <p:spTgt spid="3072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499"/>
                                          </p:stCondLst>
                                        </p:cTn>
                                        <p:tgtEl>
                                          <p:spTgt spid="30723">
                                            <p:txEl>
                                              <p:pRg st="7" end="7"/>
                                            </p:txEl>
                                          </p:spTgt>
                                        </p:tgtEl>
                                        <p:attrNameLst>
                                          <p:attrName>style.visibility</p:attrName>
                                        </p:attrNameLst>
                                      </p:cBhvr>
                                      <p:to>
                                        <p:strVal val="visible"/>
                                      </p:to>
                                    </p:set>
                                    <p:anim to="" calcmode="lin" valueType="num">
                                      <p:cBhvr>
                                        <p:cTn id="42" dur="1" fill="hold"/>
                                        <p:tgtEl>
                                          <p:spTgt spid="3072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499"/>
                                          </p:stCondLst>
                                        </p:cTn>
                                        <p:tgtEl>
                                          <p:spTgt spid="30723">
                                            <p:txEl>
                                              <p:pRg st="8" end="8"/>
                                            </p:txEl>
                                          </p:spTgt>
                                        </p:tgtEl>
                                        <p:attrNameLst>
                                          <p:attrName>style.visibility</p:attrName>
                                        </p:attrNameLst>
                                      </p:cBhvr>
                                      <p:to>
                                        <p:strVal val="visible"/>
                                      </p:to>
                                    </p:set>
                                    <p:anim to="" calcmode="lin" valueType="num">
                                      <p:cBhvr>
                                        <p:cTn id="47" dur="1" fill="hold"/>
                                        <p:tgtEl>
                                          <p:spTgt spid="3072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517525" y="-107950"/>
            <a:ext cx="8596313" cy="2058988"/>
          </a:xfrm>
        </p:spPr>
        <p:txBody>
          <a:bodyPr/>
          <a:lstStyle/>
          <a:p>
            <a:pPr eaLnBrk="1" hangingPunct="1">
              <a:defRPr/>
            </a:pPr>
            <a:r>
              <a:rPr lang="en-US" dirty="0"/>
              <a:t>Roadside </a:t>
            </a:r>
            <a:r>
              <a:rPr lang="en-US" dirty="0" smtClean="0"/>
              <a:t>Safety Rules </a:t>
            </a:r>
            <a:r>
              <a:rPr lang="en-US" dirty="0"/>
              <a:t>in the </a:t>
            </a:r>
            <a:r>
              <a:rPr lang="en-US" dirty="0" smtClean="0"/>
              <a:t>Event </a:t>
            </a:r>
            <a:r>
              <a:rPr lang="en-US" dirty="0"/>
              <a:t>of a </a:t>
            </a:r>
            <a:r>
              <a:rPr lang="en-US" dirty="0" smtClean="0"/>
              <a:t>Breakdown </a:t>
            </a:r>
            <a:r>
              <a:rPr lang="en-US" dirty="0"/>
              <a:t>cont.</a:t>
            </a:r>
          </a:p>
        </p:txBody>
      </p:sp>
      <p:sp>
        <p:nvSpPr>
          <p:cNvPr id="73731" name="Rectangle 3"/>
          <p:cNvSpPr>
            <a:spLocks noGrp="1" noChangeArrowheads="1"/>
          </p:cNvSpPr>
          <p:nvPr>
            <p:ph type="body" idx="1"/>
          </p:nvPr>
        </p:nvSpPr>
        <p:spPr>
          <a:xfrm>
            <a:off x="457200" y="2209800"/>
            <a:ext cx="8229600" cy="4267200"/>
          </a:xfrm>
        </p:spPr>
        <p:txBody>
          <a:bodyPr/>
          <a:lstStyle/>
          <a:p>
            <a:pPr eaLnBrk="1" hangingPunct="1">
              <a:buClr>
                <a:schemeClr val="bg1"/>
              </a:buClr>
              <a:defRPr/>
            </a:pPr>
            <a:r>
              <a:rPr lang="en-US" sz="2800"/>
              <a:t>If repairs cannot be expedited in a timely manner, chock trailer wheels, uncouple trailer and position tow vehicle two to three car lengths behind trailer.  This will:</a:t>
            </a:r>
          </a:p>
          <a:p>
            <a:pPr eaLnBrk="1" hangingPunct="1">
              <a:buClr>
                <a:schemeClr val="bg1"/>
              </a:buClr>
              <a:buFontTx/>
              <a:buNone/>
              <a:defRPr/>
            </a:pPr>
            <a:endParaRPr lang="en-US" sz="2800"/>
          </a:p>
          <a:p>
            <a:pPr lvl="1" eaLnBrk="1" hangingPunct="1">
              <a:defRPr/>
            </a:pPr>
            <a:r>
              <a:rPr lang="en-US" sz="2400"/>
              <a:t>Provide a protective barrier between you and oncoming traffic</a:t>
            </a:r>
          </a:p>
          <a:p>
            <a:pPr lvl="1" eaLnBrk="1" hangingPunct="1">
              <a:defRPr/>
            </a:pPr>
            <a:endParaRPr lang="en-US" sz="2400"/>
          </a:p>
          <a:p>
            <a:pPr lvl="1" eaLnBrk="1" hangingPunct="1">
              <a:defRPr/>
            </a:pPr>
            <a:r>
              <a:rPr lang="en-US" sz="2400"/>
              <a:t>Allow illumination with headlights during night repairs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73731">
                                            <p:txEl>
                                              <p:pRg st="0" end="0"/>
                                            </p:txEl>
                                          </p:spTgt>
                                        </p:tgtEl>
                                        <p:attrNameLst>
                                          <p:attrName>style.visibility</p:attrName>
                                        </p:attrNameLst>
                                      </p:cBhvr>
                                      <p:to>
                                        <p:strVal val="visible"/>
                                      </p:to>
                                    </p:set>
                                    <p:anim to="" calcmode="lin" valueType="num">
                                      <p:cBhvr>
                                        <p:cTn id="7" dur="1" fill="hold"/>
                                        <p:tgtEl>
                                          <p:spTgt spid="73731">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499"/>
                                          </p:stCondLst>
                                        </p:cTn>
                                        <p:tgtEl>
                                          <p:spTgt spid="73731">
                                            <p:txEl>
                                              <p:pRg st="2" end="2"/>
                                            </p:txEl>
                                          </p:spTgt>
                                        </p:tgtEl>
                                        <p:attrNameLst>
                                          <p:attrName>style.visibility</p:attrName>
                                        </p:attrNameLst>
                                      </p:cBhvr>
                                      <p:to>
                                        <p:strVal val="visible"/>
                                      </p:to>
                                    </p:set>
                                    <p:anim to="" calcmode="lin" valueType="num">
                                      <p:cBhvr>
                                        <p:cTn id="10" dur="1" fill="hold"/>
                                        <p:tgtEl>
                                          <p:spTgt spid="73731">
                                            <p:txEl>
                                              <p:pRg st="2" end="2"/>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499"/>
                                          </p:stCondLst>
                                        </p:cTn>
                                        <p:tgtEl>
                                          <p:spTgt spid="73731">
                                            <p:txEl>
                                              <p:pRg st="4" end="4"/>
                                            </p:txEl>
                                          </p:spTgt>
                                        </p:tgtEl>
                                        <p:attrNameLst>
                                          <p:attrName>style.visibility</p:attrName>
                                        </p:attrNameLst>
                                      </p:cBhvr>
                                      <p:to>
                                        <p:strVal val="visible"/>
                                      </p:to>
                                    </p:set>
                                    <p:anim to="" calcmode="lin" valueType="num">
                                      <p:cBhvr>
                                        <p:cTn id="13" dur="1" fill="hold"/>
                                        <p:tgtEl>
                                          <p:spTgt spid="7373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517525" y="-107950"/>
            <a:ext cx="8596313" cy="2058988"/>
          </a:xfrm>
        </p:spPr>
        <p:txBody>
          <a:bodyPr/>
          <a:lstStyle/>
          <a:p>
            <a:pPr eaLnBrk="1" hangingPunct="1">
              <a:defRPr/>
            </a:pPr>
            <a:r>
              <a:rPr lang="en-US" dirty="0"/>
              <a:t>Roadside </a:t>
            </a:r>
            <a:r>
              <a:rPr lang="en-US" dirty="0" smtClean="0"/>
              <a:t>Safety Rules </a:t>
            </a:r>
            <a:r>
              <a:rPr lang="en-US" dirty="0"/>
              <a:t>in the </a:t>
            </a:r>
            <a:r>
              <a:rPr lang="en-US" dirty="0" smtClean="0"/>
              <a:t>Event </a:t>
            </a:r>
            <a:r>
              <a:rPr lang="en-US" dirty="0"/>
              <a:t>of a </a:t>
            </a:r>
            <a:r>
              <a:rPr lang="en-US" dirty="0" smtClean="0"/>
              <a:t>Breakdown </a:t>
            </a:r>
            <a:r>
              <a:rPr lang="en-US" dirty="0"/>
              <a:t>cont</a:t>
            </a:r>
          </a:p>
        </p:txBody>
      </p:sp>
      <p:sp>
        <p:nvSpPr>
          <p:cNvPr id="74755" name="Rectangle 3"/>
          <p:cNvSpPr>
            <a:spLocks noGrp="1" noChangeArrowheads="1"/>
          </p:cNvSpPr>
          <p:nvPr>
            <p:ph type="body" idx="1"/>
          </p:nvPr>
        </p:nvSpPr>
        <p:spPr/>
        <p:txBody>
          <a:bodyPr/>
          <a:lstStyle/>
          <a:p>
            <a:pPr eaLnBrk="1" hangingPunct="1">
              <a:buClr>
                <a:schemeClr val="bg1"/>
              </a:buClr>
              <a:defRPr/>
            </a:pPr>
            <a:r>
              <a:rPr lang="en-US" sz="2800"/>
              <a:t>The tow vehicle must be unoccupied during this time.</a:t>
            </a:r>
          </a:p>
          <a:p>
            <a:pPr eaLnBrk="1" hangingPunct="1">
              <a:buClr>
                <a:schemeClr val="bg1"/>
              </a:buClr>
              <a:defRPr/>
            </a:pPr>
            <a:endParaRPr lang="en-US" sz="2800"/>
          </a:p>
          <a:p>
            <a:pPr eaLnBrk="1" hangingPunct="1">
              <a:buClr>
                <a:schemeClr val="bg1"/>
              </a:buClr>
              <a:defRPr/>
            </a:pPr>
            <a:r>
              <a:rPr lang="en-US" sz="2800"/>
              <a:t>Any good Samaritan should position his vehicle the same distance behind you.</a:t>
            </a:r>
          </a:p>
          <a:p>
            <a:pPr eaLnBrk="1" hangingPunct="1">
              <a:buClr>
                <a:schemeClr val="bg1"/>
              </a:buClr>
              <a:defRPr/>
            </a:pPr>
            <a:endParaRPr lang="en-US" sz="2800"/>
          </a:p>
          <a:p>
            <a:pPr eaLnBrk="1" hangingPunct="1">
              <a:buClr>
                <a:schemeClr val="bg1"/>
              </a:buClr>
              <a:defRPr/>
            </a:pPr>
            <a:r>
              <a:rPr lang="en-US" sz="2800"/>
              <a:t>Post one person as a lookout while repairs are being conducted.*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74755">
                                            <p:txEl>
                                              <p:pRg st="0" end="0"/>
                                            </p:txEl>
                                          </p:spTgt>
                                        </p:tgtEl>
                                        <p:attrNameLst>
                                          <p:attrName>style.visibility</p:attrName>
                                        </p:attrNameLst>
                                      </p:cBhvr>
                                      <p:to>
                                        <p:strVal val="visible"/>
                                      </p:to>
                                    </p:set>
                                    <p:anim to="" calcmode="lin" valueType="num">
                                      <p:cBhvr>
                                        <p:cTn id="7" dur="1" fill="hold"/>
                                        <p:tgtEl>
                                          <p:spTgt spid="7475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74755">
                                            <p:txEl>
                                              <p:pRg st="2" end="2"/>
                                            </p:txEl>
                                          </p:spTgt>
                                        </p:tgtEl>
                                        <p:attrNameLst>
                                          <p:attrName>style.visibility</p:attrName>
                                        </p:attrNameLst>
                                      </p:cBhvr>
                                      <p:to>
                                        <p:strVal val="visible"/>
                                      </p:to>
                                    </p:set>
                                    <p:anim to="" calcmode="lin" valueType="num">
                                      <p:cBhvr>
                                        <p:cTn id="12" dur="1" fill="hold"/>
                                        <p:tgtEl>
                                          <p:spTgt spid="74755">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74755">
                                            <p:txEl>
                                              <p:pRg st="4" end="4"/>
                                            </p:txEl>
                                          </p:spTgt>
                                        </p:tgtEl>
                                        <p:attrNameLst>
                                          <p:attrName>style.visibility</p:attrName>
                                        </p:attrNameLst>
                                      </p:cBhvr>
                                      <p:to>
                                        <p:strVal val="visible"/>
                                      </p:to>
                                    </p:set>
                                    <p:anim to="" calcmode="lin" valueType="num">
                                      <p:cBhvr>
                                        <p:cTn id="17" dur="1" fill="hold"/>
                                        <p:tgtEl>
                                          <p:spTgt spid="7475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n-US"/>
              <a:t>Summary</a:t>
            </a:r>
          </a:p>
        </p:txBody>
      </p:sp>
      <p:sp>
        <p:nvSpPr>
          <p:cNvPr id="76803" name="Rectangle 3"/>
          <p:cNvSpPr>
            <a:spLocks noGrp="1" noChangeArrowheads="1"/>
          </p:cNvSpPr>
          <p:nvPr>
            <p:ph type="body" idx="1"/>
          </p:nvPr>
        </p:nvSpPr>
        <p:spPr>
          <a:xfrm>
            <a:off x="228600" y="1905000"/>
            <a:ext cx="8686800" cy="4114800"/>
          </a:xfrm>
        </p:spPr>
        <p:txBody>
          <a:bodyPr/>
          <a:lstStyle/>
          <a:p>
            <a:pPr eaLnBrk="1" hangingPunct="1">
              <a:buClr>
                <a:schemeClr val="bg2"/>
              </a:buClr>
              <a:defRPr/>
            </a:pPr>
            <a:r>
              <a:rPr lang="en-US" sz="2800" dirty="0"/>
              <a:t>This training should be used as a guideline and is not intended to cover all situations or events.</a:t>
            </a:r>
          </a:p>
          <a:p>
            <a:pPr eaLnBrk="1" hangingPunct="1">
              <a:buClr>
                <a:schemeClr val="bg2"/>
              </a:buClr>
              <a:defRPr/>
            </a:pPr>
            <a:r>
              <a:rPr lang="en-US" sz="2800" dirty="0"/>
              <a:t>In such cases, common-sense and good practical judgment should prevail always emphasizing safety to the public, your crew, yourself and your rig.  </a:t>
            </a:r>
          </a:p>
          <a:p>
            <a:pPr eaLnBrk="1" hangingPunct="1">
              <a:buClr>
                <a:schemeClr val="bg2"/>
              </a:buClr>
              <a:defRPr/>
            </a:pPr>
            <a:endParaRPr lang="en-US" sz="2800" dirty="0"/>
          </a:p>
          <a:p>
            <a:pPr eaLnBrk="1" hangingPunct="1">
              <a:buClr>
                <a:schemeClr val="bg2"/>
              </a:buClr>
              <a:defRPr/>
            </a:pPr>
            <a:r>
              <a:rPr lang="en-US" sz="2800" dirty="0">
                <a:solidFill>
                  <a:srgbClr val="FFFF00"/>
                </a:solidFill>
              </a:rPr>
              <a:t>Remember! Safety is everyone’s responsibility!</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76803">
                                            <p:txEl>
                                              <p:pRg st="0" end="0"/>
                                            </p:txEl>
                                          </p:spTgt>
                                        </p:tgtEl>
                                        <p:attrNameLst>
                                          <p:attrName>style.visibility</p:attrName>
                                        </p:attrNameLst>
                                      </p:cBhvr>
                                      <p:to>
                                        <p:strVal val="visible"/>
                                      </p:to>
                                    </p:set>
                                    <p:anim to="" calcmode="lin" valueType="num">
                                      <p:cBhvr>
                                        <p:cTn id="7" dur="1" fill="hold"/>
                                        <p:tgtEl>
                                          <p:spTgt spid="7680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76803">
                                            <p:txEl>
                                              <p:pRg st="1" end="1"/>
                                            </p:txEl>
                                          </p:spTgt>
                                        </p:tgtEl>
                                        <p:attrNameLst>
                                          <p:attrName>style.visibility</p:attrName>
                                        </p:attrNameLst>
                                      </p:cBhvr>
                                      <p:to>
                                        <p:strVal val="visible"/>
                                      </p:to>
                                    </p:set>
                                    <p:anim to="" calcmode="lin" valueType="num">
                                      <p:cBhvr>
                                        <p:cTn id="12" dur="1" fill="hold"/>
                                        <p:tgtEl>
                                          <p:spTgt spid="7680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76803">
                                            <p:txEl>
                                              <p:pRg st="3" end="3"/>
                                            </p:txEl>
                                          </p:spTgt>
                                        </p:tgtEl>
                                        <p:attrNameLst>
                                          <p:attrName>style.visibility</p:attrName>
                                        </p:attrNameLst>
                                      </p:cBhvr>
                                      <p:to>
                                        <p:strVal val="visible"/>
                                      </p:to>
                                    </p:set>
                                    <p:anim to="" calcmode="lin" valueType="num">
                                      <p:cBhvr>
                                        <p:cTn id="17" dur="1" fill="hold"/>
                                        <p:tgtEl>
                                          <p:spTgt spid="7680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pPr eaLnBrk="1" hangingPunct="1">
              <a:defRPr/>
            </a:pPr>
            <a:r>
              <a:rPr lang="en-US"/>
              <a:t>Definitions					</a:t>
            </a:r>
          </a:p>
        </p:txBody>
      </p:sp>
      <p:sp>
        <p:nvSpPr>
          <p:cNvPr id="1027" name="Rectangle 3"/>
          <p:cNvSpPr>
            <a:spLocks noGrp="1" noChangeArrowheads="1"/>
          </p:cNvSpPr>
          <p:nvPr>
            <p:ph type="body" idx="1"/>
          </p:nvPr>
        </p:nvSpPr>
        <p:spPr/>
        <p:txBody>
          <a:bodyPr/>
          <a:lstStyle/>
          <a:p>
            <a:pPr eaLnBrk="1" hangingPunct="1">
              <a:buClr>
                <a:schemeClr val="bg2"/>
              </a:buClr>
              <a:defRPr/>
            </a:pPr>
            <a:r>
              <a:rPr lang="en-US" sz="2800" b="1" u="sng">
                <a:solidFill>
                  <a:schemeClr val="hlink"/>
                </a:solidFill>
              </a:rPr>
              <a:t>Coupling (link)</a:t>
            </a:r>
            <a:r>
              <a:rPr lang="en-US" sz="2800"/>
              <a:t>- to fasten together a trailer and tow vehicle</a:t>
            </a:r>
          </a:p>
          <a:p>
            <a:pPr eaLnBrk="1" hangingPunct="1">
              <a:buClr>
                <a:schemeClr val="bg2"/>
              </a:buClr>
              <a:defRPr/>
            </a:pPr>
            <a:r>
              <a:rPr lang="en-US" sz="2800" b="1" u="sng">
                <a:solidFill>
                  <a:schemeClr val="hlink"/>
                </a:solidFill>
              </a:rPr>
              <a:t>Towing (haul)</a:t>
            </a:r>
            <a:r>
              <a:rPr lang="en-US" sz="2800"/>
              <a:t> - to draw or pull along behind-the act of launching and recovering a boat</a:t>
            </a:r>
          </a:p>
          <a:p>
            <a:pPr>
              <a:buClr>
                <a:schemeClr val="bg2"/>
              </a:buClr>
              <a:defRPr/>
            </a:pPr>
            <a:r>
              <a:rPr lang="en-US" sz="2800" b="1" u="sng">
                <a:solidFill>
                  <a:schemeClr val="hlink"/>
                </a:solidFill>
              </a:rPr>
              <a:t>Spotter</a:t>
            </a:r>
            <a:r>
              <a:rPr lang="en-US" sz="2800"/>
              <a:t> – A safety observer who advises the driver of clearances above, behind, below and on both sides of the rig when backing up or when clearances are tight.  The driver is responsible for posting spotters.</a:t>
            </a:r>
          </a:p>
        </p:txBody>
      </p:sp>
      <p:sp>
        <p:nvSpPr>
          <p:cNvPr id="17411" name="Rectangle 4"/>
          <p:cNvSpPr>
            <a:spLocks noChangeArrowheads="1"/>
          </p:cNvSpPr>
          <p:nvPr/>
        </p:nvSpPr>
        <p:spPr bwMode="auto">
          <a:xfrm>
            <a:off x="-822325" y="3048000"/>
            <a:ext cx="184150" cy="762000"/>
          </a:xfrm>
          <a:prstGeom prst="rect">
            <a:avLst/>
          </a:prstGeom>
          <a:noFill/>
          <a:ln w="12700">
            <a:noFill/>
            <a:miter lim="800000"/>
            <a:headEnd type="none" w="sm" len="sm"/>
            <a:tailEnd type="none" w="sm" len="sm"/>
          </a:ln>
        </p:spPr>
        <p:txBody>
          <a:bodyPr wrap="none" lIns="92075" tIns="46038" rIns="92075" bIns="46038">
            <a:spAutoFit/>
          </a:bodyPr>
          <a:lstStyle/>
          <a:p>
            <a:endParaRPr lang="en-US" sz="4400" b="1" i="1">
              <a:solidFill>
                <a:schemeClr val="tx2"/>
              </a:solidFill>
              <a:latin typeface="Times New Roman" pitchFamily="18" charset="0"/>
            </a:endParaRPr>
          </a:p>
        </p:txBody>
      </p:sp>
      <p:pic>
        <p:nvPicPr>
          <p:cNvPr id="17412" name="Picture 5" descr="Image of a car pulling a motorboat on a boat trailer."/>
          <p:cNvPicPr>
            <a:picLocks noChangeAspect="1" noChangeArrowheads="1"/>
          </p:cNvPicPr>
          <p:nvPr/>
        </p:nvPicPr>
        <p:blipFill>
          <a:blip r:embed="rId2" cstate="print"/>
          <a:srcRect/>
          <a:stretch>
            <a:fillRect/>
          </a:stretch>
        </p:blipFill>
        <p:spPr bwMode="auto">
          <a:xfrm>
            <a:off x="5105400" y="685800"/>
            <a:ext cx="3048000" cy="1219200"/>
          </a:xfrm>
          <a:prstGeom prst="rect">
            <a:avLst/>
          </a:prstGeom>
          <a:solidFill>
            <a:schemeClr val="bg2"/>
          </a:solidFill>
          <a:ln w="9525">
            <a:solidFill>
              <a:srgbClr val="000000"/>
            </a:solid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027">
                                            <p:txEl>
                                              <p:pRg st="0" end="0"/>
                                            </p:txEl>
                                          </p:spTgt>
                                        </p:tgtEl>
                                        <p:attrNameLst>
                                          <p:attrName>style.visibility</p:attrName>
                                        </p:attrNameLst>
                                      </p:cBhvr>
                                      <p:to>
                                        <p:strVal val="visible"/>
                                      </p:to>
                                    </p:set>
                                    <p:anim to="" calcmode="lin" valueType="num">
                                      <p:cBhvr>
                                        <p:cTn id="7" dur="1" fill="hold"/>
                                        <p:tgtEl>
                                          <p:spTgt spid="102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027">
                                            <p:txEl>
                                              <p:pRg st="1" end="1"/>
                                            </p:txEl>
                                          </p:spTgt>
                                        </p:tgtEl>
                                        <p:attrNameLst>
                                          <p:attrName>style.visibility</p:attrName>
                                        </p:attrNameLst>
                                      </p:cBhvr>
                                      <p:to>
                                        <p:strVal val="visible"/>
                                      </p:to>
                                    </p:set>
                                    <p:anim to="" calcmode="lin" valueType="num">
                                      <p:cBhvr>
                                        <p:cTn id="12" dur="1" fill="hold"/>
                                        <p:tgtEl>
                                          <p:spTgt spid="1027">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027">
                                            <p:txEl>
                                              <p:pRg st="2" end="2"/>
                                            </p:txEl>
                                          </p:spTgt>
                                        </p:tgtEl>
                                        <p:attrNameLst>
                                          <p:attrName>style.visibility</p:attrName>
                                        </p:attrNameLst>
                                      </p:cBhvr>
                                      <p:to>
                                        <p:strVal val="visible"/>
                                      </p:to>
                                    </p:set>
                                    <p:anim to="" calcmode="lin" valueType="num">
                                      <p:cBhvr>
                                        <p:cTn id="17" dur="1" fill="hold"/>
                                        <p:tgtEl>
                                          <p:spTgt spid="102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a:t>Hitch/Receiver			</a:t>
            </a:r>
          </a:p>
        </p:txBody>
      </p:sp>
      <p:sp>
        <p:nvSpPr>
          <p:cNvPr id="37891" name="Rectangle 3"/>
          <p:cNvSpPr>
            <a:spLocks noGrp="1" noChangeArrowheads="1"/>
          </p:cNvSpPr>
          <p:nvPr>
            <p:ph type="body" idx="1"/>
          </p:nvPr>
        </p:nvSpPr>
        <p:spPr/>
        <p:txBody>
          <a:bodyPr/>
          <a:lstStyle/>
          <a:p>
            <a:pPr eaLnBrk="1" hangingPunct="1">
              <a:buFontTx/>
              <a:buNone/>
              <a:defRPr/>
            </a:pPr>
            <a:r>
              <a:rPr lang="en-US"/>
              <a:t>   Mounted to the trucks frame, the receiver/hitch couples the drawbar</a:t>
            </a:r>
          </a:p>
        </p:txBody>
      </p:sp>
      <p:pic>
        <p:nvPicPr>
          <p:cNvPr id="18435" name="Picture 5" descr="Front Mount Receiver: PN 13504"/>
          <p:cNvPicPr>
            <a:picLocks noChangeAspect="1" noChangeArrowheads="1"/>
          </p:cNvPicPr>
          <p:nvPr/>
        </p:nvPicPr>
        <p:blipFill>
          <a:blip r:embed="rId2" cstate="print"/>
          <a:srcRect/>
          <a:stretch>
            <a:fillRect/>
          </a:stretch>
        </p:blipFill>
        <p:spPr bwMode="auto">
          <a:xfrm>
            <a:off x="2514600" y="3352800"/>
            <a:ext cx="4140200" cy="2424113"/>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37891">
                                            <p:txEl>
                                              <p:pRg st="0" end="0"/>
                                            </p:txEl>
                                          </p:spTgt>
                                        </p:tgtEl>
                                        <p:attrNameLst>
                                          <p:attrName>style.visibility</p:attrName>
                                        </p:attrNameLst>
                                      </p:cBhvr>
                                      <p:to>
                                        <p:strVal val="visible"/>
                                      </p:to>
                                    </p:set>
                                    <p:anim to="" calcmode="lin" valueType="num">
                                      <p:cBhvr>
                                        <p:cTn id="7" dur="1" fill="hold"/>
                                        <p:tgtEl>
                                          <p:spTgt spid="37891">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a:t>Drawbar and Hitch Ball</a:t>
            </a:r>
          </a:p>
        </p:txBody>
      </p:sp>
      <p:sp>
        <p:nvSpPr>
          <p:cNvPr id="35843" name="Rectangle 3"/>
          <p:cNvSpPr>
            <a:spLocks noGrp="1" noChangeArrowheads="1"/>
          </p:cNvSpPr>
          <p:nvPr>
            <p:ph type="body" idx="1"/>
          </p:nvPr>
        </p:nvSpPr>
        <p:spPr>
          <a:xfrm>
            <a:off x="457200" y="1905000"/>
            <a:ext cx="8229600" cy="4648200"/>
          </a:xfrm>
        </p:spPr>
        <p:txBody>
          <a:bodyPr/>
          <a:lstStyle/>
          <a:p>
            <a:pPr eaLnBrk="1" hangingPunct="1">
              <a:buClr>
                <a:schemeClr val="bg1"/>
              </a:buClr>
              <a:defRPr/>
            </a:pPr>
            <a:r>
              <a:rPr lang="en-US" sz="2800"/>
              <a:t>  The </a:t>
            </a:r>
            <a:r>
              <a:rPr lang="en-US" sz="2800" b="1" u="sng">
                <a:solidFill>
                  <a:schemeClr val="hlink"/>
                </a:solidFill>
              </a:rPr>
              <a:t>drawbar</a:t>
            </a:r>
            <a:r>
              <a:rPr lang="en-US" sz="2800"/>
              <a:t> slides into the receiver where it is coupled by a pin. </a:t>
            </a:r>
          </a:p>
          <a:p>
            <a:pPr eaLnBrk="1" hangingPunct="1">
              <a:buClr>
                <a:schemeClr val="bg1"/>
              </a:buClr>
              <a:buFontTx/>
              <a:buNone/>
              <a:defRPr/>
            </a:pPr>
            <a:endParaRPr lang="en-US" sz="2800"/>
          </a:p>
          <a:p>
            <a:pPr eaLnBrk="1" hangingPunct="1">
              <a:buClr>
                <a:schemeClr val="bg1"/>
              </a:buClr>
              <a:defRPr/>
            </a:pPr>
            <a:r>
              <a:rPr lang="en-US" sz="2800"/>
              <a:t>The </a:t>
            </a:r>
            <a:r>
              <a:rPr lang="en-US" sz="2800" u="sng">
                <a:solidFill>
                  <a:schemeClr val="hlink"/>
                </a:solidFill>
              </a:rPr>
              <a:t>hitch ball</a:t>
            </a:r>
            <a:r>
              <a:rPr lang="en-US" sz="2800"/>
              <a:t> is attached to the opposite end of the drawbar by a lock nut and washer.</a:t>
            </a:r>
            <a:r>
              <a:rPr lang="en-US"/>
              <a:t> </a:t>
            </a:r>
          </a:p>
        </p:txBody>
      </p:sp>
      <p:grpSp>
        <p:nvGrpSpPr>
          <p:cNvPr id="19459" name="Group 7"/>
          <p:cNvGrpSpPr>
            <a:grpSpLocks/>
          </p:cNvGrpSpPr>
          <p:nvPr/>
        </p:nvGrpSpPr>
        <p:grpSpPr bwMode="auto">
          <a:xfrm>
            <a:off x="1943100" y="2835275"/>
            <a:ext cx="5257800" cy="1189038"/>
            <a:chOff x="0" y="0"/>
            <a:chExt cx="3312" cy="749"/>
          </a:xfrm>
        </p:grpSpPr>
        <p:sp>
          <p:nvSpPr>
            <p:cNvPr id="19462" name="Rectangle 4"/>
            <p:cNvSpPr>
              <a:spLocks noChangeArrowheads="1"/>
            </p:cNvSpPr>
            <p:nvPr/>
          </p:nvSpPr>
          <p:spPr bwMode="auto">
            <a:xfrm>
              <a:off x="0" y="0"/>
              <a:ext cx="3312" cy="0"/>
            </a:xfrm>
            <a:prstGeom prst="rect">
              <a:avLst/>
            </a:prstGeom>
            <a:noFill/>
            <a:ln w="12700">
              <a:noFill/>
              <a:miter lim="800000"/>
              <a:headEnd type="none" w="sm" len="sm"/>
              <a:tailEnd type="none" w="sm" len="sm"/>
            </a:ln>
          </p:spPr>
          <p:txBody>
            <a:bodyPr lIns="92075" tIns="46038" rIns="92075" bIns="46038">
              <a:spAutoFit/>
            </a:bodyPr>
            <a:lstStyle/>
            <a:p>
              <a:pPr eaLnBrk="0" hangingPunct="0"/>
              <a:endParaRPr lang="en-US"/>
            </a:p>
          </p:txBody>
        </p:sp>
        <p:sp>
          <p:nvSpPr>
            <p:cNvPr id="19463" name="Rectangle 5"/>
            <p:cNvSpPr>
              <a:spLocks noChangeArrowheads="1"/>
            </p:cNvSpPr>
            <p:nvPr/>
          </p:nvSpPr>
          <p:spPr bwMode="auto">
            <a:xfrm>
              <a:off x="0" y="0"/>
              <a:ext cx="3312" cy="749"/>
            </a:xfrm>
            <a:prstGeom prst="rect">
              <a:avLst/>
            </a:prstGeom>
            <a:noFill/>
            <a:ln w="12700">
              <a:noFill/>
              <a:miter lim="800000"/>
              <a:headEnd type="none" w="sm" len="sm"/>
              <a:tailEnd type="none" w="sm" len="sm"/>
            </a:ln>
          </p:spPr>
          <p:txBody>
            <a:bodyPr lIns="92075" tIns="46038" rIns="92075" bIns="46038" anchor="ctr"/>
            <a:lstStyle/>
            <a:p>
              <a:r>
                <a:rPr lang="en-US" sz="2400">
                  <a:latin typeface="Times New Roman" pitchFamily="18" charset="0"/>
                </a:rPr>
                <a:t>  </a:t>
              </a:r>
              <a:r>
                <a:rPr lang="en-US" sz="7200">
                  <a:latin typeface="Times New Roman" pitchFamily="18" charset="0"/>
                </a:rPr>
                <a:t> </a:t>
              </a:r>
              <a:r>
                <a:rPr lang="en-US" sz="2400">
                  <a:latin typeface="Times New Roman" pitchFamily="18" charset="0"/>
                </a:rPr>
                <a:t>                 </a:t>
              </a:r>
            </a:p>
          </p:txBody>
        </p:sp>
      </p:grpSp>
      <p:pic>
        <p:nvPicPr>
          <p:cNvPr id="19460" name="Picture 6" descr="Style 3- Drop"/>
          <p:cNvPicPr>
            <a:picLocks noChangeAspect="1" noChangeArrowheads="1"/>
          </p:cNvPicPr>
          <p:nvPr/>
        </p:nvPicPr>
        <p:blipFill>
          <a:blip r:embed="rId2" cstate="print"/>
          <a:srcRect/>
          <a:stretch>
            <a:fillRect/>
          </a:stretch>
        </p:blipFill>
        <p:spPr bwMode="auto">
          <a:xfrm>
            <a:off x="1524000" y="4419600"/>
            <a:ext cx="2797175" cy="2236788"/>
          </a:xfrm>
          <a:prstGeom prst="rect">
            <a:avLst/>
          </a:prstGeom>
          <a:noFill/>
          <a:ln w="9525">
            <a:noFill/>
            <a:miter lim="800000"/>
            <a:headEnd/>
            <a:tailEnd/>
          </a:ln>
        </p:spPr>
      </p:pic>
      <p:pic>
        <p:nvPicPr>
          <p:cNvPr id="19461" name="Picture 8" descr="Step 4"/>
          <p:cNvPicPr>
            <a:picLocks noChangeAspect="1" noChangeArrowheads="1"/>
          </p:cNvPicPr>
          <p:nvPr/>
        </p:nvPicPr>
        <p:blipFill>
          <a:blip r:embed="rId3" cstate="print"/>
          <a:srcRect/>
          <a:stretch>
            <a:fillRect/>
          </a:stretch>
        </p:blipFill>
        <p:spPr bwMode="auto">
          <a:xfrm>
            <a:off x="4800600" y="4572000"/>
            <a:ext cx="3276600" cy="2047875"/>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35843">
                                            <p:txEl>
                                              <p:pRg st="0" end="0"/>
                                            </p:txEl>
                                          </p:spTgt>
                                        </p:tgtEl>
                                        <p:attrNameLst>
                                          <p:attrName>style.visibility</p:attrName>
                                        </p:attrNameLst>
                                      </p:cBhvr>
                                      <p:to>
                                        <p:strVal val="visible"/>
                                      </p:to>
                                    </p:set>
                                    <p:anim to="" calcmode="lin" valueType="num">
                                      <p:cBhvr>
                                        <p:cTn id="7" dur="1" fill="hold"/>
                                        <p:tgtEl>
                                          <p:spTgt spid="3584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35843">
                                            <p:txEl>
                                              <p:pRg st="2" end="2"/>
                                            </p:txEl>
                                          </p:spTgt>
                                        </p:tgtEl>
                                        <p:attrNameLst>
                                          <p:attrName>style.visibility</p:attrName>
                                        </p:attrNameLst>
                                      </p:cBhvr>
                                      <p:to>
                                        <p:strVal val="visible"/>
                                      </p:to>
                                    </p:set>
                                    <p:anim to="" calcmode="lin" valueType="num">
                                      <p:cBhvr>
                                        <p:cTn id="12" dur="1" fill="hold"/>
                                        <p:tgtEl>
                                          <p:spTgt spid="3584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a:t>Tongue Coupler</a:t>
            </a:r>
          </a:p>
        </p:txBody>
      </p:sp>
      <p:sp>
        <p:nvSpPr>
          <p:cNvPr id="34819" name="Rectangle 3"/>
          <p:cNvSpPr>
            <a:spLocks noGrp="1" noChangeArrowheads="1"/>
          </p:cNvSpPr>
          <p:nvPr>
            <p:ph type="body" idx="1"/>
          </p:nvPr>
        </p:nvSpPr>
        <p:spPr>
          <a:xfrm>
            <a:off x="457200" y="1905000"/>
            <a:ext cx="8229600" cy="4724400"/>
          </a:xfrm>
        </p:spPr>
        <p:txBody>
          <a:bodyPr/>
          <a:lstStyle/>
          <a:p>
            <a:pPr eaLnBrk="1" hangingPunct="1">
              <a:buClr>
                <a:schemeClr val="bg1"/>
              </a:buClr>
              <a:defRPr/>
            </a:pPr>
            <a:r>
              <a:rPr lang="en-US" sz="2800"/>
              <a:t>Located on the tongue of the trailer, the coupler locking mechanism must be secure.  </a:t>
            </a:r>
          </a:p>
          <a:p>
            <a:pPr eaLnBrk="1" hangingPunct="1">
              <a:buClr>
                <a:schemeClr val="bg1"/>
              </a:buClr>
              <a:defRPr/>
            </a:pPr>
            <a:endParaRPr lang="en-US" sz="2800"/>
          </a:p>
          <a:p>
            <a:pPr eaLnBrk="1" hangingPunct="1">
              <a:buClr>
                <a:schemeClr val="bg1"/>
              </a:buClr>
              <a:defRPr/>
            </a:pPr>
            <a:r>
              <a:rPr lang="en-US" sz="2800"/>
              <a:t>In most situations this is accomplished with a latch pin or pad lock.</a:t>
            </a:r>
          </a:p>
        </p:txBody>
      </p:sp>
      <p:grpSp>
        <p:nvGrpSpPr>
          <p:cNvPr id="20483" name="Group 7"/>
          <p:cNvGrpSpPr>
            <a:grpSpLocks/>
          </p:cNvGrpSpPr>
          <p:nvPr/>
        </p:nvGrpSpPr>
        <p:grpSpPr bwMode="auto">
          <a:xfrm>
            <a:off x="1943100" y="2835275"/>
            <a:ext cx="5257800" cy="1189038"/>
            <a:chOff x="0" y="0"/>
            <a:chExt cx="3312" cy="749"/>
          </a:xfrm>
        </p:grpSpPr>
        <p:sp>
          <p:nvSpPr>
            <p:cNvPr id="20485" name="Rectangle 4"/>
            <p:cNvSpPr>
              <a:spLocks noChangeArrowheads="1"/>
            </p:cNvSpPr>
            <p:nvPr/>
          </p:nvSpPr>
          <p:spPr bwMode="auto">
            <a:xfrm>
              <a:off x="0" y="0"/>
              <a:ext cx="3312" cy="0"/>
            </a:xfrm>
            <a:prstGeom prst="rect">
              <a:avLst/>
            </a:prstGeom>
            <a:noFill/>
            <a:ln w="12700">
              <a:noFill/>
              <a:miter lim="800000"/>
              <a:headEnd type="none" w="sm" len="sm"/>
              <a:tailEnd type="none" w="sm" len="sm"/>
            </a:ln>
          </p:spPr>
          <p:txBody>
            <a:bodyPr lIns="92075" tIns="46038" rIns="92075" bIns="46038">
              <a:spAutoFit/>
            </a:bodyPr>
            <a:lstStyle/>
            <a:p>
              <a:pPr eaLnBrk="0" hangingPunct="0"/>
              <a:endParaRPr lang="en-US"/>
            </a:p>
          </p:txBody>
        </p:sp>
        <p:sp>
          <p:nvSpPr>
            <p:cNvPr id="20486" name="Rectangle 5"/>
            <p:cNvSpPr>
              <a:spLocks noChangeArrowheads="1"/>
            </p:cNvSpPr>
            <p:nvPr/>
          </p:nvSpPr>
          <p:spPr bwMode="auto">
            <a:xfrm>
              <a:off x="0" y="0"/>
              <a:ext cx="3312" cy="749"/>
            </a:xfrm>
            <a:prstGeom prst="rect">
              <a:avLst/>
            </a:prstGeom>
            <a:noFill/>
            <a:ln w="12700">
              <a:noFill/>
              <a:miter lim="800000"/>
              <a:headEnd type="none" w="sm" len="sm"/>
              <a:tailEnd type="none" w="sm" len="sm"/>
            </a:ln>
          </p:spPr>
          <p:txBody>
            <a:bodyPr lIns="92075" tIns="46038" rIns="92075" bIns="46038" anchor="ctr"/>
            <a:lstStyle/>
            <a:p>
              <a:r>
                <a:rPr lang="en-US" sz="2400">
                  <a:latin typeface="Times New Roman" pitchFamily="18" charset="0"/>
                </a:rPr>
                <a:t>  </a:t>
              </a:r>
              <a:r>
                <a:rPr lang="en-US" sz="7200">
                  <a:latin typeface="Times New Roman" pitchFamily="18" charset="0"/>
                </a:rPr>
                <a:t> </a:t>
              </a:r>
              <a:r>
                <a:rPr lang="en-US" sz="2400">
                  <a:latin typeface="Times New Roman" pitchFamily="18" charset="0"/>
                </a:rPr>
                <a:t>                 </a:t>
              </a:r>
            </a:p>
          </p:txBody>
        </p:sp>
      </p:grpSp>
      <p:pic>
        <p:nvPicPr>
          <p:cNvPr id="20484" name="Picture 6" descr="PNs 1259, 5686 &amp; 2863"/>
          <p:cNvPicPr>
            <a:picLocks noChangeAspect="1" noChangeArrowheads="1"/>
          </p:cNvPicPr>
          <p:nvPr/>
        </p:nvPicPr>
        <p:blipFill>
          <a:blip r:embed="rId2" cstate="print"/>
          <a:srcRect/>
          <a:stretch>
            <a:fillRect/>
          </a:stretch>
        </p:blipFill>
        <p:spPr bwMode="auto">
          <a:xfrm>
            <a:off x="4495800" y="4038600"/>
            <a:ext cx="3089275" cy="247015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34819">
                                            <p:txEl>
                                              <p:pRg st="0" end="0"/>
                                            </p:txEl>
                                          </p:spTgt>
                                        </p:tgtEl>
                                        <p:attrNameLst>
                                          <p:attrName>style.visibility</p:attrName>
                                        </p:attrNameLst>
                                      </p:cBhvr>
                                      <p:to>
                                        <p:strVal val="visible"/>
                                      </p:to>
                                    </p:set>
                                    <p:anim to="" calcmode="lin" valueType="num">
                                      <p:cBhvr>
                                        <p:cTn id="7" dur="1" fill="hold"/>
                                        <p:tgtEl>
                                          <p:spTgt spid="3481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34819">
                                            <p:txEl>
                                              <p:pRg st="2" end="2"/>
                                            </p:txEl>
                                          </p:spTgt>
                                        </p:tgtEl>
                                        <p:attrNameLst>
                                          <p:attrName>style.visibility</p:attrName>
                                        </p:attrNameLst>
                                      </p:cBhvr>
                                      <p:to>
                                        <p:strVal val="visible"/>
                                      </p:to>
                                    </p:set>
                                    <p:anim to="" calcmode="lin" valueType="num">
                                      <p:cBhvr>
                                        <p:cTn id="12" dur="1" fill="hold"/>
                                        <p:tgtEl>
                                          <p:spTgt spid="3481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9" name="Rectangle 7"/>
          <p:cNvSpPr>
            <a:spLocks noGrp="1" noChangeArrowheads="1"/>
          </p:cNvSpPr>
          <p:nvPr>
            <p:ph type="title"/>
          </p:nvPr>
        </p:nvSpPr>
        <p:spPr>
          <a:xfrm>
            <a:off x="517525" y="-107950"/>
            <a:ext cx="8596313" cy="2058988"/>
          </a:xfrm>
        </p:spPr>
        <p:txBody>
          <a:bodyPr/>
          <a:lstStyle/>
          <a:p>
            <a:pPr eaLnBrk="1" hangingPunct="1">
              <a:defRPr/>
            </a:pPr>
            <a:r>
              <a:rPr lang="en-US"/>
              <a:t>Brake System </a:t>
            </a:r>
          </a:p>
        </p:txBody>
      </p:sp>
      <p:sp>
        <p:nvSpPr>
          <p:cNvPr id="85003" name="Rectangle 11"/>
          <p:cNvSpPr>
            <a:spLocks noGrp="1" noChangeArrowheads="1"/>
          </p:cNvSpPr>
          <p:nvPr>
            <p:ph type="body" idx="1"/>
          </p:nvPr>
        </p:nvSpPr>
        <p:spPr>
          <a:xfrm>
            <a:off x="457200" y="1600200"/>
            <a:ext cx="8229600" cy="5029200"/>
          </a:xfrm>
        </p:spPr>
        <p:txBody>
          <a:bodyPr/>
          <a:lstStyle/>
          <a:p>
            <a:pPr eaLnBrk="1" hangingPunct="1">
              <a:buClr>
                <a:schemeClr val="tx1"/>
              </a:buClr>
              <a:defRPr/>
            </a:pPr>
            <a:r>
              <a:rPr lang="en-US" b="1" u="sng">
                <a:solidFill>
                  <a:schemeClr val="hlink"/>
                </a:solidFill>
              </a:rPr>
              <a:t>Self-actuating Hydraulic Break System</a:t>
            </a:r>
            <a:r>
              <a:rPr lang="en-US"/>
              <a:t>: </a:t>
            </a:r>
            <a:r>
              <a:rPr lang="en-US" sz="2400"/>
              <a:t>Trailer tongue serves as “break pedal” so that when the tow vehicle slows down the actuator is depressed causing the trailer to apply the brakes.  (A.K.A Hydraulic Surge) the breakaway cable acts as an emergency brake in the event of a separation.</a:t>
            </a:r>
            <a:endParaRPr lang="en-US" sz="2400" b="1" u="sng">
              <a:solidFill>
                <a:schemeClr val="hlink"/>
              </a:solidFill>
            </a:endParaRPr>
          </a:p>
        </p:txBody>
      </p:sp>
      <p:pic>
        <p:nvPicPr>
          <p:cNvPr id="21507" name="Picture 12"/>
          <p:cNvPicPr>
            <a:picLocks noChangeAspect="1" noChangeArrowheads="1"/>
          </p:cNvPicPr>
          <p:nvPr/>
        </p:nvPicPr>
        <p:blipFill>
          <a:blip r:embed="rId2" cstate="print"/>
          <a:srcRect/>
          <a:stretch>
            <a:fillRect/>
          </a:stretch>
        </p:blipFill>
        <p:spPr bwMode="auto">
          <a:xfrm>
            <a:off x="2362200" y="4191000"/>
            <a:ext cx="4495800" cy="2446338"/>
          </a:xfrm>
          <a:prstGeom prst="rect">
            <a:avLst/>
          </a:prstGeom>
          <a:noFill/>
          <a:ln w="12700">
            <a:noFill/>
            <a:miter lim="800000"/>
            <a:headEnd type="none" w="sm" len="sm"/>
            <a:tailEnd type="none" w="sm" len="sm"/>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85003">
                                            <p:txEl>
                                              <p:pRg st="0" end="0"/>
                                            </p:txEl>
                                          </p:spTgt>
                                        </p:tgtEl>
                                        <p:attrNameLst>
                                          <p:attrName>style.visibility</p:attrName>
                                        </p:attrNameLst>
                                      </p:cBhvr>
                                      <p:to>
                                        <p:strVal val="visible"/>
                                      </p:to>
                                    </p:set>
                                    <p:anim to="" calcmode="lin" valueType="num">
                                      <p:cBhvr>
                                        <p:cTn id="7" dur="1" fill="hold"/>
                                        <p:tgtEl>
                                          <p:spTgt spid="8500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3" grpId="0" build="p" autoUpdateAnimBg="0"/>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1645</TotalTime>
  <Words>1942</Words>
  <Application>Microsoft Office PowerPoint</Application>
  <PresentationFormat>On-screen Show (4:3)</PresentationFormat>
  <Paragraphs>244</Paragraphs>
  <Slides>42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Baskerville Old Face</vt:lpstr>
      <vt:lpstr>SymbolMT</vt:lpstr>
      <vt:lpstr>Tahoma</vt:lpstr>
      <vt:lpstr>Times New Roman</vt:lpstr>
      <vt:lpstr>TimesNewRoman</vt:lpstr>
      <vt:lpstr>Wingdings</vt:lpstr>
      <vt:lpstr>Ocean</vt:lpstr>
      <vt:lpstr>DON’T LET YOUR “GUARD” DOWN</vt:lpstr>
      <vt:lpstr>References &amp; Guidelines</vt:lpstr>
      <vt:lpstr>PURPOSE    </vt:lpstr>
      <vt:lpstr>INTRODUCTION    </vt:lpstr>
      <vt:lpstr>Definitions     </vt:lpstr>
      <vt:lpstr>Hitch/Receiver   </vt:lpstr>
      <vt:lpstr>Drawbar and Hitch Ball</vt:lpstr>
      <vt:lpstr>Tongue Coupler</vt:lpstr>
      <vt:lpstr>Brake System </vt:lpstr>
      <vt:lpstr>Safety Chains</vt:lpstr>
      <vt:lpstr>Trailering Limits</vt:lpstr>
      <vt:lpstr>Capacity Rating </vt:lpstr>
      <vt:lpstr>Capacity Label</vt:lpstr>
      <vt:lpstr>Weight Ratings</vt:lpstr>
      <vt:lpstr>Weight Ratings (cont.)</vt:lpstr>
      <vt:lpstr>Hitches</vt:lpstr>
      <vt:lpstr>Hitch Classes</vt:lpstr>
      <vt:lpstr>Ref (a)Fig. 6-16</vt:lpstr>
      <vt:lpstr>Trailering the Boat</vt:lpstr>
      <vt:lpstr>Proper/Improper Weight Distribution</vt:lpstr>
      <vt:lpstr>Tow Vehicle</vt:lpstr>
      <vt:lpstr>Tie-Downs</vt:lpstr>
      <vt:lpstr>Pretrailering Checklist </vt:lpstr>
      <vt:lpstr>Pretrailering Checklist cont.</vt:lpstr>
      <vt:lpstr>Pre-trailering Checklist cont.</vt:lpstr>
      <vt:lpstr>Towing Precautions</vt:lpstr>
      <vt:lpstr>Towing Precautions cont. </vt:lpstr>
      <vt:lpstr>Launching Sequence</vt:lpstr>
      <vt:lpstr>Launching Sequence cont.</vt:lpstr>
      <vt:lpstr>Launching Sequence cont</vt:lpstr>
      <vt:lpstr>Launching Sequence (cont.)</vt:lpstr>
      <vt:lpstr>Proper Recovery Sequence</vt:lpstr>
      <vt:lpstr>Proper Recovery Sequence Cont.</vt:lpstr>
      <vt:lpstr>Proper Recovery Sequence Cont.</vt:lpstr>
      <vt:lpstr>Warnings and Precautions </vt:lpstr>
      <vt:lpstr>Warnings and Precautions cont. </vt:lpstr>
      <vt:lpstr>Warnings and Precautions cont. </vt:lpstr>
      <vt:lpstr>Roadside Safety Rules in the Event of a Breakdown </vt:lpstr>
      <vt:lpstr>Roadside Safety Rules in the Event of a Breakdown cont.</vt:lpstr>
      <vt:lpstr>Roadside Safety Rules in the Event of a Breakdown cont.</vt:lpstr>
      <vt:lpstr>Roadside Safety Rules in the Event of a Breakdown cont</vt:lpstr>
      <vt:lpstr>Summary</vt:lpstr>
    </vt:vector>
  </TitlesOfParts>
  <Company>United States Coast 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TRAILERING AND TOWING PQS</dc:title>
  <dc:creator>MKenney</dc:creator>
  <cp:lastModifiedBy>Vega, Jamish MKC</cp:lastModifiedBy>
  <cp:revision>52</cp:revision>
  <cp:lastPrinted>1601-01-01T00:00:00Z</cp:lastPrinted>
  <dcterms:created xsi:type="dcterms:W3CDTF">2003-01-14T00:12:57Z</dcterms:created>
  <dcterms:modified xsi:type="dcterms:W3CDTF">2018-05-01T15:06:06Z</dcterms:modified>
</cp:coreProperties>
</file>